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3.xml" ContentType="application/vnd.openxmlformats-officedocument.presentationml.notesSlide+xml"/>
  <Override PartName="/ppt/charts/chart9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4.xml" ContentType="application/vnd.openxmlformats-officedocument.presentationml.notesSlide+xml"/>
  <Override PartName="/ppt/charts/chart10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1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5.xml" ContentType="application/vnd.openxmlformats-officedocument.presentationml.notesSlide+xml"/>
  <Override PartName="/ppt/charts/chart12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3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4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7" r:id="rId2"/>
    <p:sldId id="268" r:id="rId3"/>
    <p:sldId id="271" r:id="rId4"/>
    <p:sldId id="272" r:id="rId5"/>
    <p:sldId id="278" r:id="rId6"/>
    <p:sldId id="280" r:id="rId7"/>
    <p:sldId id="281" r:id="rId8"/>
    <p:sldId id="301" r:id="rId9"/>
    <p:sldId id="282" r:id="rId10"/>
    <p:sldId id="300" r:id="rId11"/>
    <p:sldId id="302" r:id="rId12"/>
    <p:sldId id="303" r:id="rId13"/>
    <p:sldId id="286" r:id="rId14"/>
    <p:sldId id="304" r:id="rId15"/>
    <p:sldId id="305" r:id="rId16"/>
    <p:sldId id="306" r:id="rId17"/>
    <p:sldId id="307" r:id="rId18"/>
    <p:sldId id="308" r:id="rId19"/>
    <p:sldId id="294" r:id="rId20"/>
    <p:sldId id="309" r:id="rId21"/>
    <p:sldId id="310" r:id="rId22"/>
    <p:sldId id="297" r:id="rId23"/>
    <p:sldId id="312" r:id="rId24"/>
    <p:sldId id="313" r:id="rId25"/>
    <p:sldId id="314" r:id="rId26"/>
    <p:sldId id="322" r:id="rId27"/>
    <p:sldId id="325" r:id="rId28"/>
    <p:sldId id="323" r:id="rId29"/>
    <p:sldId id="328" r:id="rId30"/>
    <p:sldId id="324" r:id="rId31"/>
    <p:sldId id="331" r:id="rId32"/>
    <p:sldId id="321" r:id="rId33"/>
    <p:sldId id="299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92" autoAdjust="0"/>
    <p:restoredTop sz="94651"/>
  </p:normalViewPr>
  <p:slideViewPr>
    <p:cSldViewPr snapToGrid="0">
      <p:cViewPr varScale="1">
        <p:scale>
          <a:sx n="81" d="100"/>
          <a:sy n="81" d="100"/>
        </p:scale>
        <p:origin x="74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usuf%20Ansari\AppData\Roaming\Microsoft\Excel\TREC_2013_topk_analysis%20(version%202).xlsb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IR\TREC2013\Results\Recommendation%20plots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IR\TREC2013\Results\Recommendation%20plots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IR\TREC2013\Results\Recommendation%20plots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IR\TREC2013\Results\Recommendation%20plots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IR\TREC2013\Results\Recommendation%20plots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Yusuf%20Ansari\AppData\Roaming\Microsoft\Excel\TREC_2013_topk_analysis%20(version%202).xlsb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IR\TREC2013\Results\judged_docs_result_NEW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IR\TREC2013\Results\judged_docs_result_NEW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IR\TREC2013\Results\judged_docs_result_NEW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IR\TREC2013\Results\judged_docs_result_NEW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IR\TREC2013\Results\Result_fold_k_1000_NEW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IR\TREC2013\Results\judged_docs_result_subset_features_NEW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IR\TREC2013\Results\Recommendation%20plot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4"/>
          <c:order val="0"/>
          <c:tx>
            <c:strRef>
              <c:f>Sheet1!$C$3</c:f>
              <c:strCache>
                <c:ptCount val="1"/>
                <c:pt idx="0">
                  <c:v>Judged_documents</c:v>
                </c:pt>
              </c:strCache>
            </c:strRef>
          </c:tx>
          <c:spPr>
            <a:pattFill prst="wdUpDiag">
              <a:fgClr>
                <a:schemeClr val="accent5"/>
              </a:fgClr>
              <a:bgClr>
                <a:schemeClr val="bg1"/>
              </a:bgClr>
            </a:pattFill>
            <a:ln>
              <a:solidFill>
                <a:schemeClr val="accent5"/>
              </a:solidFill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2962762983329887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694B-49FB-9674-C1E06F63EA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Sheet1!$B$4:$B$8</c:f>
              <c:strCache>
                <c:ptCount val="4"/>
                <c:pt idx="0">
                  <c:v>zero</c:v>
                </c:pt>
                <c:pt idx="1">
                  <c:v>one</c:v>
                </c:pt>
                <c:pt idx="2">
                  <c:v>two</c:v>
                </c:pt>
                <c:pt idx="3">
                  <c:v>three</c:v>
                </c:pt>
              </c:strCache>
            </c:strRef>
          </c:cat>
          <c:val>
            <c:numRef>
              <c:f>Sheet1!$C$4:$C$8</c:f>
              <c:numCache>
                <c:formatCode>General</c:formatCode>
                <c:ptCount val="5"/>
                <c:pt idx="0">
                  <c:v>2839</c:v>
                </c:pt>
                <c:pt idx="1">
                  <c:v>636</c:v>
                </c:pt>
                <c:pt idx="2">
                  <c:v>173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4B-49FB-9674-C1E06F63EA8A}"/>
            </c:ext>
          </c:extLst>
        </c:ser>
        <c:ser>
          <c:idx val="0"/>
          <c:order val="1"/>
          <c:tx>
            <c:strRef>
              <c:f>Sheet1!$D$3</c:f>
              <c:strCache>
                <c:ptCount val="1"/>
                <c:pt idx="0">
                  <c:v>Top-1000</c:v>
                </c:pt>
              </c:strCache>
            </c:strRef>
          </c:tx>
          <c:spPr>
            <a:pattFill prst="sphere">
              <a:fgClr>
                <a:srgbClr val="0070C0"/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Sheet1!$B$4:$B$8</c:f>
              <c:strCache>
                <c:ptCount val="4"/>
                <c:pt idx="0">
                  <c:v>zero</c:v>
                </c:pt>
                <c:pt idx="1">
                  <c:v>one</c:v>
                </c:pt>
                <c:pt idx="2">
                  <c:v>two</c:v>
                </c:pt>
                <c:pt idx="3">
                  <c:v>three</c:v>
                </c:pt>
              </c:strCache>
            </c:strRef>
          </c:cat>
          <c:val>
            <c:numRef>
              <c:f>Sheet1!$D$4:$D$8</c:f>
              <c:numCache>
                <c:formatCode>General</c:formatCode>
                <c:ptCount val="5"/>
                <c:pt idx="0">
                  <c:v>1866</c:v>
                </c:pt>
                <c:pt idx="1">
                  <c:v>609</c:v>
                </c:pt>
                <c:pt idx="2">
                  <c:v>165</c:v>
                </c:pt>
                <c:pt idx="3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94B-49FB-9674-C1E06F63EA8A}"/>
            </c:ext>
          </c:extLst>
        </c:ser>
        <c:ser>
          <c:idx val="1"/>
          <c:order val="2"/>
          <c:tx>
            <c:strRef>
              <c:f>Sheet1!$E$3</c:f>
              <c:strCache>
                <c:ptCount val="1"/>
                <c:pt idx="0">
                  <c:v>Top-500</c:v>
                </c:pt>
              </c:strCache>
            </c:strRef>
          </c:tx>
          <c:spPr>
            <a:pattFill prst="solidDmnd">
              <a:fgClr>
                <a:schemeClr val="accent2"/>
              </a:fgClr>
              <a:bgClr>
                <a:schemeClr val="bg1"/>
              </a:bgClr>
            </a:pattFill>
            <a:ln>
              <a:solidFill>
                <a:schemeClr val="accent2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Sheet1!$B$4:$B$8</c:f>
              <c:strCache>
                <c:ptCount val="4"/>
                <c:pt idx="0">
                  <c:v>zero</c:v>
                </c:pt>
                <c:pt idx="1">
                  <c:v>one</c:v>
                </c:pt>
                <c:pt idx="2">
                  <c:v>two</c:v>
                </c:pt>
                <c:pt idx="3">
                  <c:v>three</c:v>
                </c:pt>
              </c:strCache>
            </c:strRef>
          </c:cat>
          <c:val>
            <c:numRef>
              <c:f>Sheet1!$E$4:$E$8</c:f>
              <c:numCache>
                <c:formatCode>General</c:formatCode>
                <c:ptCount val="5"/>
                <c:pt idx="0">
                  <c:v>1728</c:v>
                </c:pt>
                <c:pt idx="1">
                  <c:v>584</c:v>
                </c:pt>
                <c:pt idx="2">
                  <c:v>159</c:v>
                </c:pt>
                <c:pt idx="3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94B-49FB-9674-C1E06F63EA8A}"/>
            </c:ext>
          </c:extLst>
        </c:ser>
        <c:ser>
          <c:idx val="2"/>
          <c:order val="3"/>
          <c:tx>
            <c:strRef>
              <c:f>Sheet1!$F$3</c:f>
              <c:strCache>
                <c:ptCount val="1"/>
                <c:pt idx="0">
                  <c:v>Top-200</c:v>
                </c:pt>
              </c:strCache>
            </c:strRef>
          </c:tx>
          <c:spPr>
            <a:pattFill prst="horzBrick">
              <a:fgClr>
                <a:schemeClr val="bg1">
                  <a:lumMod val="65000"/>
                </a:schemeClr>
              </a:fgClr>
              <a:bgClr>
                <a:schemeClr val="bg1"/>
              </a:bgClr>
            </a:pattFill>
            <a:ln>
              <a:solidFill>
                <a:schemeClr val="bg1">
                  <a:lumMod val="75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Sheet1!$B$4:$B$8</c:f>
              <c:strCache>
                <c:ptCount val="4"/>
                <c:pt idx="0">
                  <c:v>zero</c:v>
                </c:pt>
                <c:pt idx="1">
                  <c:v>one</c:v>
                </c:pt>
                <c:pt idx="2">
                  <c:v>two</c:v>
                </c:pt>
                <c:pt idx="3">
                  <c:v>three</c:v>
                </c:pt>
              </c:strCache>
            </c:strRef>
          </c:cat>
          <c:val>
            <c:numRef>
              <c:f>Sheet1!$F$4:$F$8</c:f>
              <c:numCache>
                <c:formatCode>General</c:formatCode>
                <c:ptCount val="5"/>
                <c:pt idx="0">
                  <c:v>1492</c:v>
                </c:pt>
                <c:pt idx="1">
                  <c:v>517</c:v>
                </c:pt>
                <c:pt idx="2">
                  <c:v>143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94B-49FB-9674-C1E06F63EA8A}"/>
            </c:ext>
          </c:extLst>
        </c:ser>
        <c:ser>
          <c:idx val="3"/>
          <c:order val="4"/>
          <c:tx>
            <c:strRef>
              <c:f>Sheet1!$G$3</c:f>
              <c:strCache>
                <c:ptCount val="1"/>
                <c:pt idx="0">
                  <c:v>Top-100</c:v>
                </c:pt>
              </c:strCache>
            </c:strRef>
          </c:tx>
          <c:spPr>
            <a:pattFill prst="wdDnDiag">
              <a:fgClr>
                <a:schemeClr val="accent4"/>
              </a:fgClr>
              <a:bgClr>
                <a:schemeClr val="bg1"/>
              </a:bgClr>
            </a:pattFill>
            <a:ln>
              <a:solidFill>
                <a:schemeClr val="accent4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Sheet1!$B$4:$B$8</c:f>
              <c:strCache>
                <c:ptCount val="4"/>
                <c:pt idx="0">
                  <c:v>zero</c:v>
                </c:pt>
                <c:pt idx="1">
                  <c:v>one</c:v>
                </c:pt>
                <c:pt idx="2">
                  <c:v>two</c:v>
                </c:pt>
                <c:pt idx="3">
                  <c:v>three</c:v>
                </c:pt>
              </c:strCache>
            </c:strRef>
          </c:cat>
          <c:val>
            <c:numRef>
              <c:f>Sheet1!$G$4:$G$8</c:f>
              <c:numCache>
                <c:formatCode>General</c:formatCode>
                <c:ptCount val="5"/>
                <c:pt idx="0">
                  <c:v>1169</c:v>
                </c:pt>
                <c:pt idx="1">
                  <c:v>422</c:v>
                </c:pt>
                <c:pt idx="2">
                  <c:v>110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94B-49FB-9674-C1E06F63EA8A}"/>
            </c:ext>
          </c:extLst>
        </c:ser>
        <c:ser>
          <c:idx val="6"/>
          <c:order val="5"/>
          <c:tx>
            <c:strRef>
              <c:f>Sheet1!$H$3</c:f>
              <c:strCache>
                <c:ptCount val="1"/>
                <c:pt idx="0">
                  <c:v>Top-10</c:v>
                </c:pt>
              </c:strCache>
            </c:strRef>
          </c:tx>
          <c:spPr>
            <a:pattFill prst="lgCheck">
              <a:fgClr>
                <a:srgbClr val="FF0000"/>
              </a:fgClr>
              <a:bgClr>
                <a:schemeClr val="bg1"/>
              </a:bgClr>
            </a:pattFill>
            <a:ln>
              <a:solidFill>
                <a:srgbClr val="FF0000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Sheet1!$B$4:$B$8</c:f>
              <c:strCache>
                <c:ptCount val="4"/>
                <c:pt idx="0">
                  <c:v>zero</c:v>
                </c:pt>
                <c:pt idx="1">
                  <c:v>one</c:v>
                </c:pt>
                <c:pt idx="2">
                  <c:v>two</c:v>
                </c:pt>
                <c:pt idx="3">
                  <c:v>three</c:v>
                </c:pt>
              </c:strCache>
            </c:strRef>
          </c:cat>
          <c:val>
            <c:numRef>
              <c:f>Sheet1!$H$4:$H$8</c:f>
              <c:numCache>
                <c:formatCode>General</c:formatCode>
                <c:ptCount val="5"/>
                <c:pt idx="0">
                  <c:v>261</c:v>
                </c:pt>
                <c:pt idx="1">
                  <c:v>87</c:v>
                </c:pt>
                <c:pt idx="2">
                  <c:v>29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94B-49FB-9674-C1E06F63EA8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32754943"/>
        <c:axId val="721132527"/>
      </c:barChart>
      <c:catAx>
        <c:axId val="83275494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 baseline="0"/>
                  <a:t>Relevance label</a:t>
                </a:r>
              </a:p>
            </c:rich>
          </c:tx>
          <c:layout>
            <c:manualLayout>
              <c:xMode val="edge"/>
              <c:yMode val="edge"/>
              <c:x val="0.43412639435695538"/>
              <c:y val="0.8341395083172966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1132527"/>
        <c:crosses val="autoZero"/>
        <c:auto val="1"/>
        <c:lblAlgn val="ctr"/>
        <c:lblOffset val="100"/>
        <c:noMultiLvlLbl val="0"/>
      </c:catAx>
      <c:valAx>
        <c:axId val="7211325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 baseline="0"/>
                  <a:t>Number of Douments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27549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174626981268234"/>
          <c:y val="0.10264336446092569"/>
          <c:w val="0.75081008714937103"/>
          <c:h val="0.5518339924006794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Sheet1!$B$5</c:f>
              <c:strCache>
                <c:ptCount val="1"/>
                <c:pt idx="0">
                  <c:v>Obv-MART</c:v>
                </c:pt>
              </c:strCache>
            </c:strRef>
          </c:tx>
          <c:spPr>
            <a:pattFill prst="lgCheck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pattFill prst="lgCheck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2FE-4218-B7BD-AC2125936031}"/>
              </c:ext>
            </c:extLst>
          </c:dPt>
          <c:dPt>
            <c:idx val="1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2FE-4218-B7BD-AC2125936031}"/>
              </c:ext>
            </c:extLst>
          </c:dPt>
          <c:dPt>
            <c:idx val="2"/>
            <c:invertIfNegative val="0"/>
            <c:bubble3D val="0"/>
            <c:spPr>
              <a:pattFill prst="sphere">
                <a:fgClr>
                  <a:srgbClr val="00B050"/>
                </a:fgClr>
                <a:bgClr>
                  <a:schemeClr val="bg1"/>
                </a:bgClr>
              </a:pattFill>
              <a:ln>
                <a:solidFill>
                  <a:srgbClr val="00B05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2FE-4218-B7BD-AC2125936031}"/>
              </c:ext>
            </c:extLst>
          </c:dPt>
          <c:dPt>
            <c:idx val="3"/>
            <c:invertIfNegative val="0"/>
            <c:bubble3D val="0"/>
            <c:spPr>
              <a:pattFill prst="plaid">
                <a:fgClr>
                  <a:schemeClr val="accent4"/>
                </a:fgClr>
                <a:bgClr>
                  <a:schemeClr val="bg1"/>
                </a:bgClr>
              </a:pattFill>
              <a:ln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2FE-4218-B7BD-AC2125936031}"/>
              </c:ext>
            </c:extLst>
          </c:dPt>
          <c:cat>
            <c:strRef>
              <c:f>Sheet1!$C$4:$F$4</c:f>
              <c:strCache>
                <c:ptCount val="4"/>
                <c:pt idx="0">
                  <c:v>Top-1000</c:v>
                </c:pt>
                <c:pt idx="1">
                  <c:v>Top-500</c:v>
                </c:pt>
                <c:pt idx="2">
                  <c:v>Top-200</c:v>
                </c:pt>
                <c:pt idx="3">
                  <c:v>Top-100</c:v>
                </c:pt>
              </c:strCache>
            </c:strRef>
          </c:cat>
          <c:val>
            <c:numRef>
              <c:f>Sheet1!$C$5:$F$5</c:f>
              <c:numCache>
                <c:formatCode>0.000</c:formatCode>
                <c:ptCount val="4"/>
                <c:pt idx="0">
                  <c:v>0.27882000000000001</c:v>
                </c:pt>
                <c:pt idx="1">
                  <c:v>0.30987999999999999</c:v>
                </c:pt>
                <c:pt idx="2">
                  <c:v>0.35506000000000004</c:v>
                </c:pt>
                <c:pt idx="3">
                  <c:v>0.41348000000000001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2FE-4218-B7BD-AC21259360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2870191"/>
        <c:axId val="778131791"/>
      </c:barChart>
      <c:catAx>
        <c:axId val="6728701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100" b="1" dirty="0"/>
                  <a:t> Size</a:t>
                </a:r>
                <a:r>
                  <a:rPr lang="en-US" sz="2100" b="1" baseline="0" dirty="0"/>
                  <a:t> of Candidate Set (K)</a:t>
                </a:r>
                <a:endParaRPr lang="en-US" sz="2100" b="1" dirty="0"/>
              </a:p>
            </c:rich>
          </c:tx>
          <c:layout>
            <c:manualLayout>
              <c:xMode val="edge"/>
              <c:yMode val="edge"/>
              <c:x val="0.20778701573950342"/>
              <c:y val="0.8263095811289020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8131791"/>
        <c:crosses val="autoZero"/>
        <c:auto val="1"/>
        <c:lblAlgn val="ctr"/>
        <c:lblOffset val="100"/>
        <c:noMultiLvlLbl val="0"/>
      </c:catAx>
      <c:valAx>
        <c:axId val="7781317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b="1" dirty="0"/>
                  <a:t>NDCG@</a:t>
                </a:r>
                <a:r>
                  <a:rPr lang="en-US" sz="2100" b="1" dirty="0"/>
                  <a:t>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28701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523647365295888"/>
          <c:y val="0.10722422612587644"/>
          <c:w val="0.80184010690519536"/>
          <c:h val="0.547576946424423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Sheet1!$B$27</c:f>
              <c:strCache>
                <c:ptCount val="1"/>
                <c:pt idx="0">
                  <c:v>Obv-MART</c:v>
                </c:pt>
              </c:strCache>
            </c:strRef>
          </c:tx>
          <c:spPr>
            <a:pattFill prst="openDmnd">
              <a:fgClr>
                <a:srgbClr val="FF0000"/>
              </a:fgClr>
              <a:bgClr>
                <a:schemeClr val="bg1"/>
              </a:bgClr>
            </a:pattFill>
            <a:ln>
              <a:solidFill>
                <a:srgbClr val="FF0000"/>
              </a:solidFill>
            </a:ln>
            <a:effectLst/>
          </c:spPr>
          <c:invertIfNegative val="0"/>
          <c:dPt>
            <c:idx val="1"/>
            <c:invertIfNegative val="0"/>
            <c:bubble3D val="0"/>
            <c:spPr>
              <a:pattFill prst="plaid">
                <a:fgClr>
                  <a:srgbClr val="00B050"/>
                </a:fgClr>
                <a:bgClr>
                  <a:schemeClr val="bg1"/>
                </a:bgClr>
              </a:pattFill>
              <a:ln>
                <a:solidFill>
                  <a:srgbClr val="00B05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B9E-4342-B6F1-412DE2556007}"/>
              </c:ext>
            </c:extLst>
          </c:dPt>
          <c:dPt>
            <c:idx val="2"/>
            <c:invertIfNegative val="0"/>
            <c:bubble3D val="0"/>
            <c:spPr>
              <a:pattFill prst="shingle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B9E-4342-B6F1-412DE2556007}"/>
              </c:ext>
            </c:extLst>
          </c:dPt>
          <c:dPt>
            <c:idx val="3"/>
            <c:invertIfNegative val="0"/>
            <c:bubble3D val="0"/>
            <c:spPr>
              <a:pattFill prst="sphere">
                <a:fgClr>
                  <a:srgbClr val="0070C0"/>
                </a:fgClr>
                <a:bgClr>
                  <a:schemeClr val="bg1"/>
                </a:bgClr>
              </a:pattFill>
              <a:ln>
                <a:solidFill>
                  <a:schemeClr val="accent5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B9E-4342-B6F1-412DE2556007}"/>
              </c:ext>
            </c:extLst>
          </c:dPt>
          <c:cat>
            <c:strRef>
              <c:f>Sheet1!$C$26:$F$26</c:f>
              <c:strCache>
                <c:ptCount val="4"/>
                <c:pt idx="0">
                  <c:v>QD and SD</c:v>
                </c:pt>
                <c:pt idx="1">
                  <c:v>All features</c:v>
                </c:pt>
                <c:pt idx="2">
                  <c:v>QD and pre-ret</c:v>
                </c:pt>
                <c:pt idx="3">
                  <c:v>SD and pre-ret</c:v>
                </c:pt>
              </c:strCache>
            </c:strRef>
          </c:cat>
          <c:val>
            <c:numRef>
              <c:f>Sheet1!$C$27:$F$27</c:f>
              <c:numCache>
                <c:formatCode>General</c:formatCode>
                <c:ptCount val="4"/>
                <c:pt idx="0">
                  <c:v>0.42886000000000007</c:v>
                </c:pt>
                <c:pt idx="1">
                  <c:v>0.41448000000000002</c:v>
                </c:pt>
                <c:pt idx="2">
                  <c:v>0.38147999999999999</c:v>
                </c:pt>
                <c:pt idx="3">
                  <c:v>0.32490000000000002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B9E-4342-B6F1-412DE25560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72624767"/>
        <c:axId val="775341199"/>
      </c:barChart>
      <c:catAx>
        <c:axId val="87262476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100" b="1" dirty="0"/>
                  <a:t>Combination</a:t>
                </a:r>
                <a:r>
                  <a:rPr lang="en-US" sz="2100" b="1" baseline="0" dirty="0"/>
                  <a:t> of Features</a:t>
                </a:r>
                <a:endParaRPr lang="en-US" sz="2100" b="1" dirty="0"/>
              </a:p>
            </c:rich>
          </c:tx>
          <c:layout>
            <c:manualLayout>
              <c:xMode val="edge"/>
              <c:yMode val="edge"/>
              <c:x val="0.19565568560824462"/>
              <c:y val="0.8376746557492732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5341199"/>
        <c:crosses val="autoZero"/>
        <c:auto val="1"/>
        <c:lblAlgn val="ctr"/>
        <c:lblOffset val="100"/>
        <c:tickLblSkip val="1"/>
        <c:noMultiLvlLbl val="0"/>
      </c:catAx>
      <c:valAx>
        <c:axId val="7753411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100" b="1"/>
                  <a:t>NDCG@10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26247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174626981268234"/>
          <c:y val="0.10264336446092569"/>
          <c:w val="0.75081008714937103"/>
          <c:h val="0.5518339924006794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Sheet1!$B$5</c:f>
              <c:strCache>
                <c:ptCount val="1"/>
                <c:pt idx="0">
                  <c:v>Obv-MART</c:v>
                </c:pt>
              </c:strCache>
            </c:strRef>
          </c:tx>
          <c:spPr>
            <a:pattFill prst="lgCheck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pattFill prst="lgCheck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2FE-4218-B7BD-AC2125936031}"/>
              </c:ext>
            </c:extLst>
          </c:dPt>
          <c:dPt>
            <c:idx val="1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2FE-4218-B7BD-AC2125936031}"/>
              </c:ext>
            </c:extLst>
          </c:dPt>
          <c:dPt>
            <c:idx val="2"/>
            <c:invertIfNegative val="0"/>
            <c:bubble3D val="0"/>
            <c:spPr>
              <a:pattFill prst="sphere">
                <a:fgClr>
                  <a:srgbClr val="00B050"/>
                </a:fgClr>
                <a:bgClr>
                  <a:schemeClr val="bg1"/>
                </a:bgClr>
              </a:pattFill>
              <a:ln>
                <a:solidFill>
                  <a:srgbClr val="00B05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2FE-4218-B7BD-AC2125936031}"/>
              </c:ext>
            </c:extLst>
          </c:dPt>
          <c:dPt>
            <c:idx val="3"/>
            <c:invertIfNegative val="0"/>
            <c:bubble3D val="0"/>
            <c:spPr>
              <a:pattFill prst="plaid">
                <a:fgClr>
                  <a:schemeClr val="accent4"/>
                </a:fgClr>
                <a:bgClr>
                  <a:schemeClr val="bg1"/>
                </a:bgClr>
              </a:pattFill>
              <a:ln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2FE-4218-B7BD-AC2125936031}"/>
              </c:ext>
            </c:extLst>
          </c:dPt>
          <c:cat>
            <c:strRef>
              <c:f>Sheet1!$C$4:$F$4</c:f>
              <c:strCache>
                <c:ptCount val="4"/>
                <c:pt idx="0">
                  <c:v>Top-1000</c:v>
                </c:pt>
                <c:pt idx="1">
                  <c:v>Top-500</c:v>
                </c:pt>
                <c:pt idx="2">
                  <c:v>Top-200</c:v>
                </c:pt>
                <c:pt idx="3">
                  <c:v>Top-100</c:v>
                </c:pt>
              </c:strCache>
            </c:strRef>
          </c:cat>
          <c:val>
            <c:numRef>
              <c:f>Sheet1!$C$5:$F$5</c:f>
              <c:numCache>
                <c:formatCode>0.000</c:formatCode>
                <c:ptCount val="4"/>
                <c:pt idx="0">
                  <c:v>0.27882000000000001</c:v>
                </c:pt>
                <c:pt idx="1">
                  <c:v>0.30987999999999999</c:v>
                </c:pt>
                <c:pt idx="2">
                  <c:v>0.35506000000000004</c:v>
                </c:pt>
                <c:pt idx="3">
                  <c:v>0.41348000000000001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2FE-4218-B7BD-AC21259360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2870191"/>
        <c:axId val="778131791"/>
      </c:barChart>
      <c:catAx>
        <c:axId val="6728701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100" b="1" dirty="0"/>
                  <a:t> Size</a:t>
                </a:r>
                <a:r>
                  <a:rPr lang="en-US" sz="2100" b="1" baseline="0" dirty="0"/>
                  <a:t> of Candidate Set (K)</a:t>
                </a:r>
                <a:endParaRPr lang="en-US" sz="2100" b="1" dirty="0"/>
              </a:p>
            </c:rich>
          </c:tx>
          <c:layout>
            <c:manualLayout>
              <c:xMode val="edge"/>
              <c:yMode val="edge"/>
              <c:x val="0.20778701573950342"/>
              <c:y val="0.8263095811289020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8131791"/>
        <c:crosses val="autoZero"/>
        <c:auto val="1"/>
        <c:lblAlgn val="ctr"/>
        <c:lblOffset val="100"/>
        <c:noMultiLvlLbl val="0"/>
      </c:catAx>
      <c:valAx>
        <c:axId val="7781317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b="1" dirty="0"/>
                  <a:t>NDCG@</a:t>
                </a:r>
                <a:r>
                  <a:rPr lang="en-US" sz="2100" b="1" dirty="0"/>
                  <a:t>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28701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523647365295888"/>
          <c:y val="0.10722422612587644"/>
          <c:w val="0.80184010690519536"/>
          <c:h val="0.547576946424423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Sheet1!$B$27</c:f>
              <c:strCache>
                <c:ptCount val="1"/>
                <c:pt idx="0">
                  <c:v>Obv-MART</c:v>
                </c:pt>
              </c:strCache>
            </c:strRef>
          </c:tx>
          <c:spPr>
            <a:pattFill prst="openDmnd">
              <a:fgClr>
                <a:srgbClr val="FF0000"/>
              </a:fgClr>
              <a:bgClr>
                <a:schemeClr val="bg1"/>
              </a:bgClr>
            </a:pattFill>
            <a:ln>
              <a:solidFill>
                <a:srgbClr val="FF0000"/>
              </a:solidFill>
            </a:ln>
            <a:effectLst/>
          </c:spPr>
          <c:invertIfNegative val="0"/>
          <c:dPt>
            <c:idx val="1"/>
            <c:invertIfNegative val="0"/>
            <c:bubble3D val="0"/>
            <c:spPr>
              <a:pattFill prst="plaid">
                <a:fgClr>
                  <a:srgbClr val="00B050"/>
                </a:fgClr>
                <a:bgClr>
                  <a:schemeClr val="bg1"/>
                </a:bgClr>
              </a:pattFill>
              <a:ln>
                <a:solidFill>
                  <a:srgbClr val="00B05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B9E-4342-B6F1-412DE2556007}"/>
              </c:ext>
            </c:extLst>
          </c:dPt>
          <c:dPt>
            <c:idx val="2"/>
            <c:invertIfNegative val="0"/>
            <c:bubble3D val="0"/>
            <c:spPr>
              <a:pattFill prst="shingle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B9E-4342-B6F1-412DE2556007}"/>
              </c:ext>
            </c:extLst>
          </c:dPt>
          <c:dPt>
            <c:idx val="3"/>
            <c:invertIfNegative val="0"/>
            <c:bubble3D val="0"/>
            <c:spPr>
              <a:pattFill prst="sphere">
                <a:fgClr>
                  <a:srgbClr val="0070C0"/>
                </a:fgClr>
                <a:bgClr>
                  <a:schemeClr val="bg1"/>
                </a:bgClr>
              </a:pattFill>
              <a:ln>
                <a:solidFill>
                  <a:schemeClr val="accent5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B9E-4342-B6F1-412DE2556007}"/>
              </c:ext>
            </c:extLst>
          </c:dPt>
          <c:cat>
            <c:strRef>
              <c:f>Sheet1!$C$26:$F$26</c:f>
              <c:strCache>
                <c:ptCount val="4"/>
                <c:pt idx="0">
                  <c:v>QD and SD</c:v>
                </c:pt>
                <c:pt idx="1">
                  <c:v>All features</c:v>
                </c:pt>
                <c:pt idx="2">
                  <c:v>QD and pre-ret</c:v>
                </c:pt>
                <c:pt idx="3">
                  <c:v>SD and pre-ret</c:v>
                </c:pt>
              </c:strCache>
            </c:strRef>
          </c:cat>
          <c:val>
            <c:numRef>
              <c:f>Sheet1!$C$27:$F$27</c:f>
              <c:numCache>
                <c:formatCode>General</c:formatCode>
                <c:ptCount val="4"/>
                <c:pt idx="0">
                  <c:v>0.42886000000000007</c:v>
                </c:pt>
                <c:pt idx="1">
                  <c:v>0.41448000000000002</c:v>
                </c:pt>
                <c:pt idx="2">
                  <c:v>0.38147999999999999</c:v>
                </c:pt>
                <c:pt idx="3">
                  <c:v>0.32490000000000002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B9E-4342-B6F1-412DE25560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72624767"/>
        <c:axId val="775341199"/>
      </c:barChart>
      <c:catAx>
        <c:axId val="87262476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100" b="1" dirty="0"/>
                  <a:t>Combination</a:t>
                </a:r>
                <a:r>
                  <a:rPr lang="en-US" sz="2100" b="1" baseline="0" dirty="0"/>
                  <a:t> of Features</a:t>
                </a:r>
                <a:endParaRPr lang="en-US" sz="2100" b="1" dirty="0"/>
              </a:p>
            </c:rich>
          </c:tx>
          <c:layout>
            <c:manualLayout>
              <c:xMode val="edge"/>
              <c:yMode val="edge"/>
              <c:x val="0.19565568560824462"/>
              <c:y val="0.8376746557492732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5341199"/>
        <c:crosses val="autoZero"/>
        <c:auto val="1"/>
        <c:lblAlgn val="ctr"/>
        <c:lblOffset val="100"/>
        <c:tickLblSkip val="1"/>
        <c:noMultiLvlLbl val="0"/>
      </c:catAx>
      <c:valAx>
        <c:axId val="7753411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100" b="1"/>
                  <a:t>NDCG@10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26247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307271002481782"/>
          <c:y val="9.4400945510624321E-2"/>
          <c:w val="0.76092153260283557"/>
          <c:h val="0.5586005616309864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Sheet1!$C$38</c:f>
              <c:strCache>
                <c:ptCount val="1"/>
                <c:pt idx="0">
                  <c:v>Top-100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pattFill prst="sphere">
                <a:fgClr>
                  <a:srgbClr val="FF0000"/>
                </a:fgClr>
                <a:bgClr>
                  <a:schemeClr val="bg1"/>
                </a:bgClr>
              </a:pattFill>
              <a:ln>
                <a:solidFill>
                  <a:srgbClr val="FF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221-4F46-9B84-10C498D93E2E}"/>
              </c:ext>
            </c:extLst>
          </c:dPt>
          <c:dPt>
            <c:idx val="1"/>
            <c:invertIfNegative val="0"/>
            <c:bubble3D val="0"/>
            <c:spPr>
              <a:pattFill prst="solidDmnd">
                <a:fgClr>
                  <a:srgbClr val="FFC000"/>
                </a:fgClr>
                <a:bgClr>
                  <a:schemeClr val="bg1"/>
                </a:bgClr>
              </a:pattFill>
              <a:ln>
                <a:solidFill>
                  <a:srgbClr val="FFC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221-4F46-9B84-10C498D93E2E}"/>
              </c:ext>
            </c:extLst>
          </c:dPt>
          <c:dPt>
            <c:idx val="2"/>
            <c:invertIfNegative val="0"/>
            <c:bubble3D val="0"/>
            <c:spPr>
              <a:pattFill prst="lgCheck">
                <a:fgClr>
                  <a:srgbClr val="00B050"/>
                </a:fgClr>
                <a:bgClr>
                  <a:schemeClr val="bg1"/>
                </a:bgClr>
              </a:pattFill>
              <a:ln>
                <a:solidFill>
                  <a:srgbClr val="00B05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221-4F46-9B84-10C498D93E2E}"/>
              </c:ext>
            </c:extLst>
          </c:dPt>
          <c:dPt>
            <c:idx val="3"/>
            <c:invertIfNegative val="0"/>
            <c:bubble3D val="0"/>
            <c:spPr>
              <a:pattFill prst="wdDnDiag">
                <a:fgClr>
                  <a:srgbClr val="0070C0"/>
                </a:fgClr>
                <a:bgClr>
                  <a:schemeClr val="bg1"/>
                </a:bgClr>
              </a:pattFill>
              <a:ln>
                <a:solidFill>
                  <a:srgbClr val="0070C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221-4F46-9B84-10C498D93E2E}"/>
              </c:ext>
            </c:extLst>
          </c:dPt>
          <c:dPt>
            <c:idx val="4"/>
            <c:invertIfNegative val="0"/>
            <c:bubble3D val="0"/>
            <c:spPr>
              <a:pattFill prst="shingle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221-4F46-9B84-10C498D93E2E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chemeClr val="bg2">
                    <a:lumMod val="50000"/>
                  </a:schemeClr>
                </a:fgClr>
                <a:bgClr>
                  <a:schemeClr val="bg1"/>
                </a:bgClr>
              </a:pattFill>
              <a:ln>
                <a:solidFill>
                  <a:schemeClr val="bg2">
                    <a:lumMod val="2500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221-4F46-9B84-10C498D93E2E}"/>
              </c:ext>
            </c:extLst>
          </c:dPt>
          <c:dPt>
            <c:idx val="6"/>
            <c:invertIfNegative val="0"/>
            <c:bubble3D val="0"/>
            <c:spPr>
              <a:pattFill prst="horzBrick">
                <a:fgClr>
                  <a:srgbClr val="7030A0"/>
                </a:fgClr>
                <a:bgClr>
                  <a:schemeClr val="bg1"/>
                </a:bgClr>
              </a:pattFill>
              <a:ln>
                <a:solidFill>
                  <a:srgbClr val="7030A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9221-4F46-9B84-10C498D93E2E}"/>
              </c:ext>
            </c:extLst>
          </c:dPt>
          <c:dPt>
            <c:idx val="7"/>
            <c:invertIfNegative val="0"/>
            <c:bubble3D val="0"/>
            <c:spPr>
              <a:pattFill prst="diagBrick">
                <a:fgClr>
                  <a:srgbClr val="C00000"/>
                </a:fgClr>
                <a:bgClr>
                  <a:schemeClr val="bg1"/>
                </a:bgClr>
              </a:pattFill>
              <a:ln>
                <a:solidFill>
                  <a:srgbClr val="C0000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9221-4F46-9B84-10C498D93E2E}"/>
              </c:ext>
            </c:extLst>
          </c:dPt>
          <c:cat>
            <c:strRef>
              <c:f>Sheet1!$B$39:$B$46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Sheet1!$C$39:$C$46</c:f>
              <c:numCache>
                <c:formatCode>0.000</c:formatCode>
                <c:ptCount val="8"/>
                <c:pt idx="0">
                  <c:v>0.37558000000000002</c:v>
                </c:pt>
                <c:pt idx="1">
                  <c:v>0.38985999999999998</c:v>
                </c:pt>
                <c:pt idx="2">
                  <c:v>0.30315999999999999</c:v>
                </c:pt>
                <c:pt idx="3">
                  <c:v>0.41348000000000001</c:v>
                </c:pt>
                <c:pt idx="4">
                  <c:v>0.24466000000000002</c:v>
                </c:pt>
                <c:pt idx="5">
                  <c:v>0.33218000000000003</c:v>
                </c:pt>
                <c:pt idx="6">
                  <c:v>0.28619999999999995</c:v>
                </c:pt>
                <c:pt idx="7">
                  <c:v>0.28545999999999999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9221-4F46-9B84-10C498D93E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71279391"/>
        <c:axId val="967366191"/>
      </c:barChart>
      <c:catAx>
        <c:axId val="8712793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100" b="1"/>
                  <a:t>Learning-to-Rank Models</a:t>
                </a:r>
              </a:p>
            </c:rich>
          </c:tx>
          <c:layout>
            <c:manualLayout>
              <c:xMode val="edge"/>
              <c:yMode val="edge"/>
              <c:x val="0.24250384169445074"/>
              <c:y val="0.8476243637587793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7366191"/>
        <c:crosses val="autoZero"/>
        <c:auto val="1"/>
        <c:lblAlgn val="ctr"/>
        <c:lblOffset val="100"/>
        <c:noMultiLvlLbl val="0"/>
      </c:catAx>
      <c:valAx>
        <c:axId val="9673661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100" b="1"/>
                  <a:t>NDCG@10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12793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Sheet1!$B$13</c:f>
              <c:strCache>
                <c:ptCount val="1"/>
                <c:pt idx="0">
                  <c:v>judged_docs</c:v>
                </c:pt>
              </c:strCache>
            </c:strRef>
          </c:tx>
          <c:spPr>
            <a:pattFill prst="sphere">
              <a:fgClr>
                <a:schemeClr val="accent1">
                  <a:lumMod val="75000"/>
                </a:schemeClr>
              </a:fgClr>
              <a:bgClr>
                <a:schemeClr val="bg1"/>
              </a:bgClr>
            </a:pattFill>
            <a:ln w="22225">
              <a:solidFill>
                <a:schemeClr val="accent1">
                  <a:lumMod val="75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Sheet1!$C$12:$G$12</c:f>
              <c:strCache>
                <c:ptCount val="5"/>
                <c:pt idx="0">
                  <c:v>Top-1000</c:v>
                </c:pt>
                <c:pt idx="1">
                  <c:v>Top-500</c:v>
                </c:pt>
                <c:pt idx="2">
                  <c:v>Top-200</c:v>
                </c:pt>
                <c:pt idx="3">
                  <c:v>Top-100</c:v>
                </c:pt>
                <c:pt idx="4">
                  <c:v>Top-10</c:v>
                </c:pt>
              </c:strCache>
            </c:strRef>
          </c:cat>
          <c:val>
            <c:numRef>
              <c:f>Sheet1!$C$13:$G$13</c:f>
              <c:numCache>
                <c:formatCode>General</c:formatCode>
                <c:ptCount val="5"/>
                <c:pt idx="0">
                  <c:v>2659</c:v>
                </c:pt>
                <c:pt idx="1">
                  <c:v>2511</c:v>
                </c:pt>
                <c:pt idx="2">
                  <c:v>2167</c:v>
                </c:pt>
                <c:pt idx="3">
                  <c:v>1716</c:v>
                </c:pt>
                <c:pt idx="4">
                  <c:v>381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F7-42E7-A3D9-385E3238ED3D}"/>
            </c:ext>
          </c:extLst>
        </c:ser>
        <c:ser>
          <c:idx val="1"/>
          <c:order val="1"/>
          <c:tx>
            <c:strRef>
              <c:f>Sheet1!$B$14</c:f>
              <c:strCache>
                <c:ptCount val="1"/>
                <c:pt idx="0">
                  <c:v>total docs</c:v>
                </c:pt>
              </c:strCache>
            </c:strRef>
          </c:tx>
          <c:spPr>
            <a:pattFill prst="wdUpDiag">
              <a:fgClr>
                <a:schemeClr val="accent2"/>
              </a:fgClr>
              <a:bgClr>
                <a:schemeClr val="bg1"/>
              </a:bgClr>
            </a:pattFill>
            <a:ln w="22225">
              <a:solidFill>
                <a:schemeClr val="accent2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Sheet1!$C$12:$G$12</c:f>
              <c:strCache>
                <c:ptCount val="5"/>
                <c:pt idx="0">
                  <c:v>Top-1000</c:v>
                </c:pt>
                <c:pt idx="1">
                  <c:v>Top-500</c:v>
                </c:pt>
                <c:pt idx="2">
                  <c:v>Top-200</c:v>
                </c:pt>
                <c:pt idx="3">
                  <c:v>Top-100</c:v>
                </c:pt>
                <c:pt idx="4">
                  <c:v>Top-10</c:v>
                </c:pt>
              </c:strCache>
            </c:strRef>
          </c:cat>
          <c:val>
            <c:numRef>
              <c:f>Sheet1!$C$14:$G$14</c:f>
              <c:numCache>
                <c:formatCode>General</c:formatCode>
                <c:ptCount val="5"/>
                <c:pt idx="0">
                  <c:v>50000</c:v>
                </c:pt>
                <c:pt idx="1">
                  <c:v>25000</c:v>
                </c:pt>
                <c:pt idx="2">
                  <c:v>10000</c:v>
                </c:pt>
                <c:pt idx="3">
                  <c:v>5000</c:v>
                </c:pt>
                <c:pt idx="4">
                  <c:v>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FF7-42E7-A3D9-385E3238ED3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832559871"/>
        <c:axId val="869680591"/>
      </c:barChart>
      <c:catAx>
        <c:axId val="83255987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 dirty="0"/>
                  <a:t>Candidate</a:t>
                </a:r>
                <a:r>
                  <a:rPr lang="en-US" sz="1800" b="1" baseline="0" dirty="0"/>
                  <a:t> Set Size (</a:t>
                </a:r>
                <a:r>
                  <a:rPr lang="en-US" sz="1800" b="1" i="1" baseline="0" dirty="0"/>
                  <a:t>K</a:t>
                </a:r>
                <a:r>
                  <a:rPr lang="en-US" sz="1800" b="1" baseline="0" dirty="0"/>
                  <a:t>)</a:t>
                </a:r>
                <a:endParaRPr lang="en-US" sz="1800" b="1" dirty="0"/>
              </a:p>
            </c:rich>
          </c:tx>
          <c:layout>
            <c:manualLayout>
              <c:xMode val="edge"/>
              <c:yMode val="edge"/>
              <c:x val="0.41666281167979008"/>
              <c:y val="0.8409184741500493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9680591"/>
        <c:crosses val="autoZero"/>
        <c:auto val="1"/>
        <c:lblAlgn val="ctr"/>
        <c:lblOffset val="100"/>
        <c:noMultiLvlLbl val="0"/>
      </c:catAx>
      <c:valAx>
        <c:axId val="8696805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 dirty="0"/>
                  <a:t>Number</a:t>
                </a:r>
                <a:r>
                  <a:rPr lang="en-US" sz="1800" b="1" baseline="0" dirty="0"/>
                  <a:t> of Documents</a:t>
                </a:r>
                <a:endParaRPr lang="en-US" sz="1800" b="1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25598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222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Sheet1!$BG$93</c:f>
              <c:strCache>
                <c:ptCount val="1"/>
                <c:pt idx="0">
                  <c:v>Query_dependent</c:v>
                </c:pt>
              </c:strCache>
            </c:strRef>
          </c:tx>
          <c:spPr>
            <a:pattFill prst="lgCheck">
              <a:fgClr>
                <a:srgbClr val="00B050"/>
              </a:fgClr>
              <a:bgClr>
                <a:schemeClr val="bg1"/>
              </a:bgClr>
            </a:pattFill>
            <a:ln>
              <a:solidFill>
                <a:srgbClr val="00B050"/>
              </a:solidFill>
            </a:ln>
            <a:effectLst/>
          </c:spPr>
          <c:invertIfNegative val="0"/>
          <c:cat>
            <c:strRef>
              <c:f>Sheet1!$BF$94:$BF$101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Sheet1!$BG$94:$BG$101</c:f>
              <c:numCache>
                <c:formatCode>General</c:formatCode>
                <c:ptCount val="8"/>
                <c:pt idx="0">
                  <c:v>0.32073999999999997</c:v>
                </c:pt>
                <c:pt idx="1">
                  <c:v>0.33961999999999998</c:v>
                </c:pt>
                <c:pt idx="2">
                  <c:v>0.3518</c:v>
                </c:pt>
                <c:pt idx="3">
                  <c:v>0.35598000000000002</c:v>
                </c:pt>
                <c:pt idx="4">
                  <c:v>0.30152000000000001</c:v>
                </c:pt>
                <c:pt idx="5">
                  <c:v>0.19725999999999999</c:v>
                </c:pt>
                <c:pt idx="6">
                  <c:v>0.34687999999999997</c:v>
                </c:pt>
                <c:pt idx="7">
                  <c:v>0.18796000000000002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3C-4D33-A103-10D706A83836}"/>
            </c:ext>
          </c:extLst>
        </c:ser>
        <c:ser>
          <c:idx val="1"/>
          <c:order val="1"/>
          <c:tx>
            <c:strRef>
              <c:f>Sheet1!$BH$93</c:f>
              <c:strCache>
                <c:ptCount val="1"/>
                <c:pt idx="0">
                  <c:v>Static_document</c:v>
                </c:pt>
              </c:strCache>
            </c:strRef>
          </c:tx>
          <c:spPr>
            <a:pattFill prst="wdUpDiag">
              <a:fgClr>
                <a:srgbClr val="FF0000"/>
              </a:fgClr>
              <a:bgClr>
                <a:schemeClr val="bg1"/>
              </a:bgClr>
            </a:pattFill>
            <a:ln>
              <a:solidFill>
                <a:srgbClr val="FF0000"/>
              </a:solidFill>
            </a:ln>
            <a:effectLst/>
          </c:spPr>
          <c:invertIfNegative val="0"/>
          <c:cat>
            <c:strRef>
              <c:f>Sheet1!$BF$94:$BF$101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Sheet1!$BH$94:$BH$101</c:f>
              <c:numCache>
                <c:formatCode>General</c:formatCode>
                <c:ptCount val="8"/>
                <c:pt idx="0">
                  <c:v>0.29111999999999993</c:v>
                </c:pt>
                <c:pt idx="1">
                  <c:v>0.34628000000000003</c:v>
                </c:pt>
                <c:pt idx="2">
                  <c:v>0.28622000000000003</c:v>
                </c:pt>
                <c:pt idx="3">
                  <c:v>0.35144000000000003</c:v>
                </c:pt>
                <c:pt idx="4">
                  <c:v>0.31247999999999998</c:v>
                </c:pt>
                <c:pt idx="5">
                  <c:v>9.9919999999999995E-2</c:v>
                </c:pt>
                <c:pt idx="6">
                  <c:v>0.34216000000000002</c:v>
                </c:pt>
                <c:pt idx="7">
                  <c:v>7.0760000000000003E-2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D3C-4D33-A103-10D706A83836}"/>
            </c:ext>
          </c:extLst>
        </c:ser>
        <c:ser>
          <c:idx val="2"/>
          <c:order val="2"/>
          <c:tx>
            <c:strRef>
              <c:f>Sheet1!$BI$93</c:f>
              <c:strCache>
                <c:ptCount val="1"/>
                <c:pt idx="0">
                  <c:v>pre-retrieval</c:v>
                </c:pt>
              </c:strCache>
            </c:strRef>
          </c:tx>
          <c:spPr>
            <a:pattFill prst="solidDmnd">
              <a:fgClr>
                <a:schemeClr val="accent5"/>
              </a:fgClr>
              <a:bgClr>
                <a:schemeClr val="bg1"/>
              </a:bgClr>
            </a:pattFill>
            <a:ln>
              <a:solidFill>
                <a:schemeClr val="accent5"/>
              </a:solidFill>
            </a:ln>
            <a:effectLst/>
          </c:spPr>
          <c:invertIfNegative val="0"/>
          <c:cat>
            <c:strRef>
              <c:f>Sheet1!$BF$94:$BF$101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Sheet1!$BI$94:$BI$101</c:f>
              <c:numCache>
                <c:formatCode>General</c:formatCode>
                <c:ptCount val="8"/>
                <c:pt idx="0">
                  <c:v>0.17714000000000002</c:v>
                </c:pt>
                <c:pt idx="1">
                  <c:v>0.17714000000000002</c:v>
                </c:pt>
                <c:pt idx="2">
                  <c:v>0.17714000000000002</c:v>
                </c:pt>
                <c:pt idx="3">
                  <c:v>0.17714000000000002</c:v>
                </c:pt>
                <c:pt idx="4">
                  <c:v>0.17714000000000002</c:v>
                </c:pt>
                <c:pt idx="5">
                  <c:v>0.17714000000000002</c:v>
                </c:pt>
                <c:pt idx="6">
                  <c:v>0.17714000000000002</c:v>
                </c:pt>
                <c:pt idx="7">
                  <c:v>0.17714000000000002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D3C-4D33-A103-10D706A838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20844367"/>
        <c:axId val="713253871"/>
      </c:barChart>
      <c:catAx>
        <c:axId val="32084436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Learning-to-Rank models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3253871"/>
        <c:crosses val="autoZero"/>
        <c:auto val="1"/>
        <c:lblAlgn val="ctr"/>
        <c:lblOffset val="100"/>
        <c:noMultiLvlLbl val="0"/>
      </c:catAx>
      <c:valAx>
        <c:axId val="713253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NDCG@10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08443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Sheet1!$CE$95</c:f>
              <c:strCache>
                <c:ptCount val="1"/>
                <c:pt idx="0">
                  <c:v>Query_dependent and Static_document</c:v>
                </c:pt>
              </c:strCache>
            </c:strRef>
          </c:tx>
          <c:spPr>
            <a:pattFill prst="openDmnd">
              <a:fgClr>
                <a:srgbClr val="FF0000"/>
              </a:fgClr>
              <a:bgClr>
                <a:schemeClr val="bg1"/>
              </a:bgClr>
            </a:pattFill>
            <a:ln>
              <a:solidFill>
                <a:srgbClr val="FF0000"/>
              </a:solidFill>
            </a:ln>
            <a:effectLst/>
          </c:spPr>
          <c:invertIfNegative val="0"/>
          <c:cat>
            <c:strRef>
              <c:f>Sheet1!$CD$96:$CD$103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Sheet1!$CE$96:$CE$103</c:f>
              <c:numCache>
                <c:formatCode>General</c:formatCode>
                <c:ptCount val="8"/>
                <c:pt idx="0">
                  <c:v>0.42327999999999999</c:v>
                </c:pt>
                <c:pt idx="1">
                  <c:v>0.43925999999999998</c:v>
                </c:pt>
                <c:pt idx="2">
                  <c:v>0.39459999999999995</c:v>
                </c:pt>
                <c:pt idx="3">
                  <c:v>0.42886000000000007</c:v>
                </c:pt>
                <c:pt idx="4">
                  <c:v>0.39185999999999999</c:v>
                </c:pt>
                <c:pt idx="5">
                  <c:v>0.21393999999999996</c:v>
                </c:pt>
                <c:pt idx="6">
                  <c:v>0.40701999999999999</c:v>
                </c:pt>
                <c:pt idx="7">
                  <c:v>0.25163999999999997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C3-4F6A-986C-E7164DA93309}"/>
            </c:ext>
          </c:extLst>
        </c:ser>
        <c:ser>
          <c:idx val="1"/>
          <c:order val="1"/>
          <c:tx>
            <c:strRef>
              <c:f>Sheet1!$CF$95</c:f>
              <c:strCache>
                <c:ptCount val="1"/>
                <c:pt idx="0">
                  <c:v>All features</c:v>
                </c:pt>
              </c:strCache>
            </c:strRef>
          </c:tx>
          <c:spPr>
            <a:pattFill prst="plaid">
              <a:fgClr>
                <a:srgbClr val="00B050"/>
              </a:fgClr>
              <a:bgClr>
                <a:schemeClr val="bg1"/>
              </a:bgClr>
            </a:pattFill>
            <a:ln>
              <a:solidFill>
                <a:srgbClr val="00B050"/>
              </a:solidFill>
            </a:ln>
            <a:effectLst/>
          </c:spPr>
          <c:invertIfNegative val="0"/>
          <c:cat>
            <c:strRef>
              <c:f>Sheet1!$CD$96:$CD$103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Sheet1!$CF$96:$CF$103</c:f>
              <c:numCache>
                <c:formatCode>General</c:formatCode>
                <c:ptCount val="8"/>
                <c:pt idx="0">
                  <c:v>0.39638000000000007</c:v>
                </c:pt>
                <c:pt idx="1">
                  <c:v>0.43640000000000001</c:v>
                </c:pt>
                <c:pt idx="2">
                  <c:v>0.41600000000000004</c:v>
                </c:pt>
                <c:pt idx="3">
                  <c:v>0.41448000000000002</c:v>
                </c:pt>
                <c:pt idx="4">
                  <c:v>0.40582000000000001</c:v>
                </c:pt>
                <c:pt idx="5">
                  <c:v>0.23049999999999998</c:v>
                </c:pt>
                <c:pt idx="6">
                  <c:v>0.40701999999999999</c:v>
                </c:pt>
                <c:pt idx="7">
                  <c:v>0.25163999999999997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AC3-4F6A-986C-E7164DA93309}"/>
            </c:ext>
          </c:extLst>
        </c:ser>
        <c:ser>
          <c:idx val="2"/>
          <c:order val="2"/>
          <c:tx>
            <c:strRef>
              <c:f>Sheet1!$CG$95</c:f>
              <c:strCache>
                <c:ptCount val="1"/>
                <c:pt idx="0">
                  <c:v>Query_dependent and Pre-retrieval</c:v>
                </c:pt>
              </c:strCache>
            </c:strRef>
          </c:tx>
          <c:spPr>
            <a:pattFill prst="shingle">
              <a:fgClr>
                <a:schemeClr val="accent2"/>
              </a:fgClr>
              <a:bgClr>
                <a:schemeClr val="bg1"/>
              </a:bgClr>
            </a:pattFill>
            <a:ln>
              <a:solidFill>
                <a:schemeClr val="accent2"/>
              </a:solidFill>
            </a:ln>
            <a:effectLst/>
          </c:spPr>
          <c:invertIfNegative val="0"/>
          <c:cat>
            <c:strRef>
              <c:f>Sheet1!$CD$96:$CD$103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Sheet1!$CG$96:$CG$103</c:f>
              <c:numCache>
                <c:formatCode>General</c:formatCode>
                <c:ptCount val="8"/>
                <c:pt idx="0">
                  <c:v>0.33164000000000005</c:v>
                </c:pt>
                <c:pt idx="1">
                  <c:v>0.34114000000000005</c:v>
                </c:pt>
                <c:pt idx="2">
                  <c:v>0.36819999999999997</c:v>
                </c:pt>
                <c:pt idx="3">
                  <c:v>0.38147999999999999</c:v>
                </c:pt>
                <c:pt idx="4">
                  <c:v>0.31265999999999999</c:v>
                </c:pt>
                <c:pt idx="5">
                  <c:v>0.18214000000000002</c:v>
                </c:pt>
                <c:pt idx="6">
                  <c:v>0.34687999999999997</c:v>
                </c:pt>
                <c:pt idx="7">
                  <c:v>0.18796000000000002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AC3-4F6A-986C-E7164DA93309}"/>
            </c:ext>
          </c:extLst>
        </c:ser>
        <c:ser>
          <c:idx val="3"/>
          <c:order val="3"/>
          <c:tx>
            <c:strRef>
              <c:f>Sheet1!$CH$95</c:f>
              <c:strCache>
                <c:ptCount val="1"/>
                <c:pt idx="0">
                  <c:v>Static_document and Pre-retrieval</c:v>
                </c:pt>
              </c:strCache>
            </c:strRef>
          </c:tx>
          <c:spPr>
            <a:pattFill prst="sphere">
              <a:fgClr>
                <a:schemeClr val="accent5"/>
              </a:fgClr>
              <a:bgClr>
                <a:schemeClr val="bg1"/>
              </a:bgClr>
            </a:pattFill>
            <a:ln>
              <a:solidFill>
                <a:schemeClr val="accent5"/>
              </a:solidFill>
            </a:ln>
            <a:effectLst/>
          </c:spPr>
          <c:invertIfNegative val="0"/>
          <c:cat>
            <c:strRef>
              <c:f>Sheet1!$CD$96:$CD$103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Sheet1!$CH$96:$CH$103</c:f>
              <c:numCache>
                <c:formatCode>General</c:formatCode>
                <c:ptCount val="8"/>
                <c:pt idx="0">
                  <c:v>0.30036000000000007</c:v>
                </c:pt>
                <c:pt idx="1">
                  <c:v>0.34459999999999996</c:v>
                </c:pt>
                <c:pt idx="2">
                  <c:v>0.30281999999999998</c:v>
                </c:pt>
                <c:pt idx="3">
                  <c:v>0.32490000000000002</c:v>
                </c:pt>
                <c:pt idx="4">
                  <c:v>0.30769999999999997</c:v>
                </c:pt>
                <c:pt idx="5">
                  <c:v>6.4599999999999991E-2</c:v>
                </c:pt>
                <c:pt idx="6">
                  <c:v>0.34216000000000002</c:v>
                </c:pt>
                <c:pt idx="7">
                  <c:v>7.0760000000000003E-2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AC3-4F6A-986C-E7164DA933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20793791"/>
        <c:axId val="713256367"/>
      </c:barChart>
      <c:catAx>
        <c:axId val="21207937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Learning-to-Rank models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3256367"/>
        <c:crosses val="autoZero"/>
        <c:auto val="1"/>
        <c:lblAlgn val="ctr"/>
        <c:lblOffset val="100"/>
        <c:noMultiLvlLbl val="0"/>
      </c:catAx>
      <c:valAx>
        <c:axId val="7132563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NDCG@10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0793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2"/>
          <c:order val="0"/>
          <c:tx>
            <c:strRef>
              <c:f>Sheet1!$CE$147</c:f>
              <c:strCache>
                <c:ptCount val="1"/>
                <c:pt idx="0">
                  <c:v>Query_dependent and Pre-retrieval</c:v>
                </c:pt>
              </c:strCache>
            </c:strRef>
          </c:tx>
          <c:spPr>
            <a:pattFill prst="diagBrick">
              <a:fgClr>
                <a:schemeClr val="accent2"/>
              </a:fgClr>
              <a:bgClr>
                <a:schemeClr val="bg1"/>
              </a:bgClr>
            </a:pattFill>
            <a:ln>
              <a:solidFill>
                <a:schemeClr val="accent2"/>
              </a:solidFill>
            </a:ln>
          </c:spPr>
          <c:invertIfNegative val="0"/>
          <c:cat>
            <c:strRef>
              <c:f>Sheet1!$CD$148:$CD$155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Sheet1!$CE$148:$CE$155</c:f>
              <c:numCache>
                <c:formatCode>General</c:formatCode>
                <c:ptCount val="8"/>
                <c:pt idx="0">
                  <c:v>0.33164000000000005</c:v>
                </c:pt>
                <c:pt idx="1">
                  <c:v>0.34114000000000005</c:v>
                </c:pt>
                <c:pt idx="2">
                  <c:v>0.36819999999999997</c:v>
                </c:pt>
                <c:pt idx="3">
                  <c:v>0.38147999999999999</c:v>
                </c:pt>
                <c:pt idx="4">
                  <c:v>0.31265999999999999</c:v>
                </c:pt>
                <c:pt idx="5">
                  <c:v>0.18214000000000002</c:v>
                </c:pt>
                <c:pt idx="6">
                  <c:v>0.34687999999999997</c:v>
                </c:pt>
                <c:pt idx="7">
                  <c:v>0.18796000000000002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78-425D-A60A-4BB960CC22C0}"/>
            </c:ext>
          </c:extLst>
        </c:ser>
        <c:ser>
          <c:idx val="1"/>
          <c:order val="1"/>
          <c:tx>
            <c:strRef>
              <c:f>Sheet1!$CF$147</c:f>
              <c:strCache>
                <c:ptCount val="1"/>
                <c:pt idx="0">
                  <c:v>Query_dependent</c:v>
                </c:pt>
              </c:strCache>
            </c:strRef>
          </c:tx>
          <c:spPr>
            <a:pattFill prst="lgCheck">
              <a:fgClr>
                <a:srgbClr val="00B050"/>
              </a:fgClr>
              <a:bgClr>
                <a:schemeClr val="bg1"/>
              </a:bgClr>
            </a:pattFill>
            <a:ln>
              <a:solidFill>
                <a:srgbClr val="00B050"/>
              </a:solidFill>
            </a:ln>
            <a:effectLst/>
          </c:spPr>
          <c:invertIfNegative val="0"/>
          <c:cat>
            <c:strRef>
              <c:f>Sheet1!$CD$148:$CD$155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Sheet1!$CF$148:$CF$155</c:f>
              <c:numCache>
                <c:formatCode>General</c:formatCode>
                <c:ptCount val="8"/>
                <c:pt idx="0">
                  <c:v>0.32073999999999997</c:v>
                </c:pt>
                <c:pt idx="1">
                  <c:v>0.33961999999999998</c:v>
                </c:pt>
                <c:pt idx="2">
                  <c:v>0.3518</c:v>
                </c:pt>
                <c:pt idx="3">
                  <c:v>0.35598000000000002</c:v>
                </c:pt>
                <c:pt idx="4">
                  <c:v>0.30152000000000001</c:v>
                </c:pt>
                <c:pt idx="5">
                  <c:v>0.19725999999999999</c:v>
                </c:pt>
                <c:pt idx="6">
                  <c:v>0.34687999999999997</c:v>
                </c:pt>
                <c:pt idx="7">
                  <c:v>0.18796000000000002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978-425D-A60A-4BB960CC22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6776879"/>
        <c:axId val="2023820303"/>
      </c:barChart>
      <c:catAx>
        <c:axId val="8677687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 dirty="0"/>
                  <a:t>Learning-to-Rank models</a:t>
                </a:r>
              </a:p>
            </c:rich>
          </c:tx>
          <c:layout>
            <c:manualLayout>
              <c:xMode val="edge"/>
              <c:yMode val="edge"/>
              <c:x val="0.42656971784776904"/>
              <c:y val="0.84797892919243778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3820303"/>
        <c:crosses val="autoZero"/>
        <c:auto val="1"/>
        <c:lblAlgn val="ctr"/>
        <c:lblOffset val="100"/>
        <c:noMultiLvlLbl val="0"/>
      </c:catAx>
      <c:valAx>
        <c:axId val="2023820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NDCG@10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776879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0.29894543895579861"/>
          <c:y val="0.93303005645134485"/>
          <c:w val="0.42374283954309333"/>
          <c:h val="4.65308239928294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Sheet1!$BG$143</c:f>
              <c:strCache>
                <c:ptCount val="1"/>
                <c:pt idx="0">
                  <c:v>Static_document and Pre-retrieval</c:v>
                </c:pt>
              </c:strCache>
            </c:strRef>
          </c:tx>
          <c:spPr>
            <a:pattFill prst="sphere">
              <a:fgClr>
                <a:schemeClr val="accent5"/>
              </a:fgClr>
              <a:bgClr>
                <a:schemeClr val="bg1"/>
              </a:bgClr>
            </a:pattFill>
            <a:ln>
              <a:solidFill>
                <a:schemeClr val="accent5"/>
              </a:solidFill>
            </a:ln>
            <a:effectLst/>
          </c:spPr>
          <c:invertIfNegative val="0"/>
          <c:cat>
            <c:strRef>
              <c:f>Sheet1!$BF$144:$BF$151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Sheet1!$BG$144:$BG$151</c:f>
              <c:numCache>
                <c:formatCode>General</c:formatCode>
                <c:ptCount val="8"/>
                <c:pt idx="0">
                  <c:v>0.30036000000000007</c:v>
                </c:pt>
                <c:pt idx="1">
                  <c:v>0.34459999999999996</c:v>
                </c:pt>
                <c:pt idx="2">
                  <c:v>0.30281999999999998</c:v>
                </c:pt>
                <c:pt idx="3">
                  <c:v>0.32490000000000002</c:v>
                </c:pt>
                <c:pt idx="4">
                  <c:v>0.30769999999999997</c:v>
                </c:pt>
                <c:pt idx="5">
                  <c:v>6.4599999999999991E-2</c:v>
                </c:pt>
                <c:pt idx="6">
                  <c:v>0.34216000000000002</c:v>
                </c:pt>
                <c:pt idx="7">
                  <c:v>7.0760000000000003E-2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FE7-4DC9-BD61-2273A0FC8E7A}"/>
            </c:ext>
          </c:extLst>
        </c:ser>
        <c:ser>
          <c:idx val="1"/>
          <c:order val="1"/>
          <c:tx>
            <c:strRef>
              <c:f>Sheet1!$BH$143</c:f>
              <c:strCache>
                <c:ptCount val="1"/>
                <c:pt idx="0">
                  <c:v>Static_document</c:v>
                </c:pt>
              </c:strCache>
            </c:strRef>
          </c:tx>
          <c:spPr>
            <a:pattFill prst="wdUpDiag">
              <a:fgClr>
                <a:srgbClr val="FF0000"/>
              </a:fgClr>
              <a:bgClr>
                <a:schemeClr val="bg1"/>
              </a:bgClr>
            </a:pattFill>
            <a:ln>
              <a:solidFill>
                <a:srgbClr val="FF0000"/>
              </a:solidFill>
            </a:ln>
            <a:effectLst/>
          </c:spPr>
          <c:invertIfNegative val="0"/>
          <c:cat>
            <c:strRef>
              <c:f>Sheet1!$BF$144:$BF$151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Sheet1!$BH$144:$BH$151</c:f>
              <c:numCache>
                <c:formatCode>General</c:formatCode>
                <c:ptCount val="8"/>
                <c:pt idx="0">
                  <c:v>0.29111999999999993</c:v>
                </c:pt>
                <c:pt idx="1">
                  <c:v>0.34628000000000003</c:v>
                </c:pt>
                <c:pt idx="2">
                  <c:v>0.28622000000000003</c:v>
                </c:pt>
                <c:pt idx="3">
                  <c:v>0.35144000000000003</c:v>
                </c:pt>
                <c:pt idx="4">
                  <c:v>0.31247999999999998</c:v>
                </c:pt>
                <c:pt idx="5">
                  <c:v>9.9919999999999995E-2</c:v>
                </c:pt>
                <c:pt idx="6">
                  <c:v>0.34216000000000002</c:v>
                </c:pt>
                <c:pt idx="7">
                  <c:v>7.0760000000000003E-2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FE7-4DC9-BD61-2273A0FC8E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89192959"/>
        <c:axId val="713251375"/>
      </c:barChart>
      <c:catAx>
        <c:axId val="5891929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Learning-to-Rank models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3251375"/>
        <c:crosses val="autoZero"/>
        <c:auto val="1"/>
        <c:lblAlgn val="ctr"/>
        <c:lblOffset val="100"/>
        <c:noMultiLvlLbl val="0"/>
      </c:catAx>
      <c:valAx>
        <c:axId val="7132513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NDCG@10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91929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2060195581288098"/>
          <c:y val="0.93066963968167615"/>
          <c:w val="0.40666947560943351"/>
          <c:h val="4.581513841009222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Sheet1!$W$4</c:f>
              <c:strCache>
                <c:ptCount val="1"/>
                <c:pt idx="0">
                  <c:v>Top-1000</c:v>
                </c:pt>
              </c:strCache>
            </c:strRef>
          </c:tx>
          <c:spPr>
            <a:pattFill prst="lgCheck">
              <a:fgClr>
                <a:schemeClr val="accent1"/>
              </a:fgClr>
              <a:bgClr>
                <a:schemeClr val="bg1"/>
              </a:bgClr>
            </a:pattFill>
            <a:ln>
              <a:solidFill>
                <a:schemeClr val="accent1"/>
              </a:solidFill>
            </a:ln>
            <a:effectLst/>
          </c:spPr>
          <c:invertIfNegative val="0"/>
          <c:dLbls>
            <c:delete val="1"/>
          </c:dLbls>
          <c:cat>
            <c:strRef>
              <c:f>Sheet1!$V$5:$V$12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Sheet1!$W$5:$W$12</c:f>
              <c:numCache>
                <c:formatCode>0.000</c:formatCode>
                <c:ptCount val="8"/>
                <c:pt idx="0">
                  <c:v>0.28587999999999997</c:v>
                </c:pt>
                <c:pt idx="1">
                  <c:v>0.29022000000000003</c:v>
                </c:pt>
                <c:pt idx="2">
                  <c:v>0.20124</c:v>
                </c:pt>
                <c:pt idx="3">
                  <c:v>0.27882000000000001</c:v>
                </c:pt>
                <c:pt idx="4">
                  <c:v>0.14126000000000002</c:v>
                </c:pt>
                <c:pt idx="5">
                  <c:v>0.21835999999999997</c:v>
                </c:pt>
                <c:pt idx="6">
                  <c:v>0.19819999999999999</c:v>
                </c:pt>
                <c:pt idx="7">
                  <c:v>0.18962000000000001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E7-4EF9-8B93-425FC722D06A}"/>
            </c:ext>
          </c:extLst>
        </c:ser>
        <c:ser>
          <c:idx val="1"/>
          <c:order val="1"/>
          <c:tx>
            <c:strRef>
              <c:f>Sheet1!$X$4</c:f>
              <c:strCache>
                <c:ptCount val="1"/>
                <c:pt idx="0">
                  <c:v>Top-500</c:v>
                </c:pt>
              </c:strCache>
            </c:strRef>
          </c:tx>
          <c:spPr>
            <a:pattFill prst="wdUpDiag">
              <a:fgClr>
                <a:schemeClr val="accent2"/>
              </a:fgClr>
              <a:bgClr>
                <a:schemeClr val="bg1"/>
              </a:bgClr>
            </a:pattFill>
            <a:ln>
              <a:solidFill>
                <a:schemeClr val="accent2"/>
              </a:solidFill>
            </a:ln>
            <a:effectLst/>
          </c:spPr>
          <c:invertIfNegative val="0"/>
          <c:dLbls>
            <c:delete val="1"/>
          </c:dLbls>
          <c:cat>
            <c:strRef>
              <c:f>Sheet1!$V$5:$V$12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Sheet1!$X$5:$X$12</c:f>
              <c:numCache>
                <c:formatCode>0.000</c:formatCode>
                <c:ptCount val="8"/>
                <c:pt idx="0">
                  <c:v>0.3024</c:v>
                </c:pt>
                <c:pt idx="1">
                  <c:v>0.31517999999999996</c:v>
                </c:pt>
                <c:pt idx="2">
                  <c:v>0.2278</c:v>
                </c:pt>
                <c:pt idx="3">
                  <c:v>0.30987999999999999</c:v>
                </c:pt>
                <c:pt idx="4">
                  <c:v>0.16696</c:v>
                </c:pt>
                <c:pt idx="5">
                  <c:v>0.23835999999999999</c:v>
                </c:pt>
                <c:pt idx="6">
                  <c:v>0.14407999999999999</c:v>
                </c:pt>
                <c:pt idx="7">
                  <c:v>0.19474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7E7-4EF9-8B93-425FC722D06A}"/>
            </c:ext>
          </c:extLst>
        </c:ser>
        <c:ser>
          <c:idx val="2"/>
          <c:order val="2"/>
          <c:tx>
            <c:strRef>
              <c:f>Sheet1!$Y$4</c:f>
              <c:strCache>
                <c:ptCount val="1"/>
                <c:pt idx="0">
                  <c:v>Top-200</c:v>
                </c:pt>
              </c:strCache>
            </c:strRef>
          </c:tx>
          <c:spPr>
            <a:pattFill prst="sphere">
              <a:fgClr>
                <a:srgbClr val="00B050"/>
              </a:fgClr>
              <a:bgClr>
                <a:schemeClr val="bg1"/>
              </a:bgClr>
            </a:pattFill>
            <a:ln>
              <a:solidFill>
                <a:srgbClr val="00B050"/>
              </a:solidFill>
            </a:ln>
            <a:effectLst/>
          </c:spPr>
          <c:invertIfNegative val="0"/>
          <c:dLbls>
            <c:delete val="1"/>
          </c:dLbls>
          <c:cat>
            <c:strRef>
              <c:f>Sheet1!$V$5:$V$12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Sheet1!$Y$5:$Y$12</c:f>
              <c:numCache>
                <c:formatCode>0.000</c:formatCode>
                <c:ptCount val="8"/>
                <c:pt idx="0">
                  <c:v>0.32561999999999997</c:v>
                </c:pt>
                <c:pt idx="1">
                  <c:v>0.34513999999999995</c:v>
                </c:pt>
                <c:pt idx="2">
                  <c:v>0.26748000000000005</c:v>
                </c:pt>
                <c:pt idx="3">
                  <c:v>0.35506000000000004</c:v>
                </c:pt>
                <c:pt idx="4">
                  <c:v>0.19826000000000002</c:v>
                </c:pt>
                <c:pt idx="5">
                  <c:v>0.28648000000000001</c:v>
                </c:pt>
                <c:pt idx="6">
                  <c:v>0.23866000000000001</c:v>
                </c:pt>
                <c:pt idx="7">
                  <c:v>0.23755999999999999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7E7-4EF9-8B93-425FC722D06A}"/>
            </c:ext>
          </c:extLst>
        </c:ser>
        <c:ser>
          <c:idx val="3"/>
          <c:order val="3"/>
          <c:tx>
            <c:strRef>
              <c:f>Sheet1!$Z$4</c:f>
              <c:strCache>
                <c:ptCount val="1"/>
                <c:pt idx="0">
                  <c:v>Top-100</c:v>
                </c:pt>
              </c:strCache>
            </c:strRef>
          </c:tx>
          <c:spPr>
            <a:pattFill prst="plaid">
              <a:fgClr>
                <a:srgbClr val="FFC000"/>
              </a:fgClr>
              <a:bgClr>
                <a:schemeClr val="bg1"/>
              </a:bgClr>
            </a:pattFill>
            <a:ln>
              <a:solidFill>
                <a:srgbClr val="FFC000"/>
              </a:solidFill>
            </a:ln>
            <a:effectLst/>
          </c:spPr>
          <c:invertIfNegative val="0"/>
          <c:dLbls>
            <c:delete val="1"/>
          </c:dLbls>
          <c:cat>
            <c:strRef>
              <c:f>Sheet1!$V$5:$V$12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Sheet1!$Z$5:$Z$12</c:f>
              <c:numCache>
                <c:formatCode>0.000</c:formatCode>
                <c:ptCount val="8"/>
                <c:pt idx="0">
                  <c:v>0.37558000000000002</c:v>
                </c:pt>
                <c:pt idx="1">
                  <c:v>0.38985999999999998</c:v>
                </c:pt>
                <c:pt idx="2">
                  <c:v>0.30315999999999999</c:v>
                </c:pt>
                <c:pt idx="3">
                  <c:v>0.41348000000000001</c:v>
                </c:pt>
                <c:pt idx="4">
                  <c:v>0.24466000000000002</c:v>
                </c:pt>
                <c:pt idx="5">
                  <c:v>0.33218000000000003</c:v>
                </c:pt>
                <c:pt idx="6">
                  <c:v>0.28619999999999995</c:v>
                </c:pt>
                <c:pt idx="7">
                  <c:v>0.28545999999999999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7E7-4EF9-8B93-425FC722D06A}"/>
            </c:ext>
          </c:extLst>
        </c:ser>
        <c:ser>
          <c:idx val="4"/>
          <c:order val="4"/>
          <c:tx>
            <c:strRef>
              <c:f>Sheet1!$AA$4</c:f>
              <c:strCache>
                <c:ptCount val="1"/>
                <c:pt idx="0">
                  <c:v>Top-10</c:v>
                </c:pt>
              </c:strCache>
            </c:strRef>
          </c:tx>
          <c:spPr>
            <a:pattFill prst="wdDnDiag">
              <a:fgClr>
                <a:srgbClr val="FF0000"/>
              </a:fgClr>
              <a:bgClr>
                <a:schemeClr val="bg1"/>
              </a:bgClr>
            </a:pattFill>
            <a:ln>
              <a:solidFill>
                <a:srgbClr val="FF0000"/>
              </a:solidFill>
            </a:ln>
            <a:effectLst/>
          </c:spPr>
          <c:invertIfNegative val="0"/>
          <c:dLbls>
            <c:delete val="1"/>
          </c:dLbls>
          <c:cat>
            <c:strRef>
              <c:f>Sheet1!$V$5:$V$12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Sheet1!$AA$5:$AA$12</c:f>
              <c:numCache>
                <c:formatCode>0.000</c:formatCode>
                <c:ptCount val="8"/>
                <c:pt idx="0">
                  <c:v>0.51169999999999993</c:v>
                </c:pt>
                <c:pt idx="1">
                  <c:v>0.51573999999999998</c:v>
                </c:pt>
                <c:pt idx="2">
                  <c:v>0.50741999999999998</c:v>
                </c:pt>
                <c:pt idx="3">
                  <c:v>0.50583999999999996</c:v>
                </c:pt>
                <c:pt idx="4">
                  <c:v>0.47127999999999998</c:v>
                </c:pt>
                <c:pt idx="5">
                  <c:v>0.51317999999999997</c:v>
                </c:pt>
                <c:pt idx="6">
                  <c:v>0.51851999999999998</c:v>
                </c:pt>
                <c:pt idx="7">
                  <c:v>0.48907999999999996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7E7-4EF9-8B93-425FC722D06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20821167"/>
        <c:axId val="713302959"/>
      </c:barChart>
      <c:catAx>
        <c:axId val="32082116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Learning-to-Rank models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3302959"/>
        <c:crosses val="autoZero"/>
        <c:auto val="1"/>
        <c:lblAlgn val="ctr"/>
        <c:lblOffset val="100"/>
        <c:noMultiLvlLbl val="0"/>
      </c:catAx>
      <c:valAx>
        <c:axId val="7133029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b="1"/>
                  <a:t>NDCG@10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08211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4330995666156744"/>
          <c:y val="0.95117098163449099"/>
          <c:w val="0.36998255284787646"/>
          <c:h val="3.86365900809613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5"/>
          <c:order val="0"/>
          <c:tx>
            <c:strRef>
              <c:f>Sheet1!$AJ$6</c:f>
              <c:strCache>
                <c:ptCount val="1"/>
                <c:pt idx="0">
                  <c:v>query-dependent</c:v>
                </c:pt>
              </c:strCache>
            </c:strRef>
          </c:tx>
          <c:spPr>
            <a:pattFill prst="wdUpDiag">
              <a:fgClr>
                <a:srgbClr val="00B050"/>
              </a:fgClr>
              <a:bgClr>
                <a:schemeClr val="bg1"/>
              </a:bgClr>
            </a:pattFill>
            <a:ln>
              <a:solidFill>
                <a:srgbClr val="00B050"/>
              </a:solidFill>
            </a:ln>
            <a:effectLst/>
          </c:spPr>
          <c:invertIfNegative val="0"/>
          <c:cat>
            <c:strRef>
              <c:f>Sheet1!$AD$7:$AD$14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Sheet1!$AJ$7:$AJ$14</c:f>
              <c:numCache>
                <c:formatCode>General</c:formatCode>
                <c:ptCount val="8"/>
                <c:pt idx="0">
                  <c:v>0.32073999999999997</c:v>
                </c:pt>
                <c:pt idx="1">
                  <c:v>0.33961999999999998</c:v>
                </c:pt>
                <c:pt idx="2">
                  <c:v>0.3518</c:v>
                </c:pt>
                <c:pt idx="3">
                  <c:v>0.35598000000000002</c:v>
                </c:pt>
                <c:pt idx="4">
                  <c:v>0.30152000000000001</c:v>
                </c:pt>
                <c:pt idx="5">
                  <c:v>0.19725999999999999</c:v>
                </c:pt>
                <c:pt idx="6">
                  <c:v>0.34687999999999997</c:v>
                </c:pt>
                <c:pt idx="7">
                  <c:v>0.18796000000000002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8E-4E47-A8B6-96B25F06220A}"/>
            </c:ext>
          </c:extLst>
        </c:ser>
        <c:ser>
          <c:idx val="0"/>
          <c:order val="1"/>
          <c:tx>
            <c:strRef>
              <c:f>Sheet1!$AE$6</c:f>
              <c:strCache>
                <c:ptCount val="1"/>
                <c:pt idx="0">
                  <c:v>BM25</c:v>
                </c:pt>
              </c:strCache>
            </c:strRef>
          </c:tx>
          <c:spPr>
            <a:pattFill prst="sphere">
              <a:fgClr>
                <a:srgbClr val="0070C0"/>
              </a:fgClr>
              <a:bgClr>
                <a:schemeClr val="bg1"/>
              </a:bgClr>
            </a:pattFill>
            <a:ln>
              <a:solidFill>
                <a:srgbClr val="0070C0"/>
              </a:solidFill>
            </a:ln>
            <a:effectLst/>
          </c:spPr>
          <c:invertIfNegative val="0"/>
          <c:cat>
            <c:strRef>
              <c:f>Sheet1!$AD$7:$AD$14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Sheet1!$AE$7:$AE$14</c:f>
              <c:numCache>
                <c:formatCode>General</c:formatCode>
                <c:ptCount val="8"/>
                <c:pt idx="0">
                  <c:v>0.32545999999999997</c:v>
                </c:pt>
                <c:pt idx="1">
                  <c:v>0.29901999999999995</c:v>
                </c:pt>
                <c:pt idx="2">
                  <c:v>0.33994000000000002</c:v>
                </c:pt>
                <c:pt idx="3">
                  <c:v>0.33873999999999999</c:v>
                </c:pt>
                <c:pt idx="4">
                  <c:v>0.32406000000000001</c:v>
                </c:pt>
                <c:pt idx="5">
                  <c:v>0.29208000000000001</c:v>
                </c:pt>
                <c:pt idx="6">
                  <c:v>0.27651999999999999</c:v>
                </c:pt>
                <c:pt idx="7">
                  <c:v>0.28060000000000002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8E-4E47-A8B6-96B25F06220A}"/>
            </c:ext>
          </c:extLst>
        </c:ser>
        <c:ser>
          <c:idx val="1"/>
          <c:order val="2"/>
          <c:tx>
            <c:strRef>
              <c:f>Sheet1!$AF$6</c:f>
              <c:strCache>
                <c:ptCount val="1"/>
                <c:pt idx="0">
                  <c:v>LMDIR</c:v>
                </c:pt>
              </c:strCache>
            </c:strRef>
          </c:tx>
          <c:spPr>
            <a:pattFill prst="plaid">
              <a:fgClr>
                <a:schemeClr val="accent2"/>
              </a:fgClr>
              <a:bgClr>
                <a:schemeClr val="bg1"/>
              </a:bgClr>
            </a:pattFill>
            <a:ln>
              <a:solidFill>
                <a:schemeClr val="accent2"/>
              </a:solidFill>
            </a:ln>
            <a:effectLst/>
          </c:spPr>
          <c:invertIfNegative val="0"/>
          <c:cat>
            <c:strRef>
              <c:f>Sheet1!$AD$7:$AD$14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Sheet1!$AF$7:$AF$14</c:f>
              <c:numCache>
                <c:formatCode>General</c:formatCode>
                <c:ptCount val="8"/>
                <c:pt idx="0">
                  <c:v>0.28144000000000002</c:v>
                </c:pt>
                <c:pt idx="1">
                  <c:v>0.29937999999999998</c:v>
                </c:pt>
                <c:pt idx="2">
                  <c:v>0.28483999999999998</c:v>
                </c:pt>
                <c:pt idx="3">
                  <c:v>0.31964000000000004</c:v>
                </c:pt>
                <c:pt idx="4">
                  <c:v>0.28345999999999999</c:v>
                </c:pt>
                <c:pt idx="5">
                  <c:v>0.25356000000000001</c:v>
                </c:pt>
                <c:pt idx="6">
                  <c:v>0.26691999999999999</c:v>
                </c:pt>
                <c:pt idx="7">
                  <c:v>0.24837999999999999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8E-4E47-A8B6-96B25F06220A}"/>
            </c:ext>
          </c:extLst>
        </c:ser>
        <c:ser>
          <c:idx val="2"/>
          <c:order val="3"/>
          <c:tx>
            <c:strRef>
              <c:f>Sheet1!$AG$6</c:f>
              <c:strCache>
                <c:ptCount val="1"/>
                <c:pt idx="0">
                  <c:v>TFIDF_PROB</c:v>
                </c:pt>
              </c:strCache>
            </c:strRef>
          </c:tx>
          <c:spPr>
            <a:pattFill prst="openDmnd">
              <a:fgClr>
                <a:srgbClr val="FF0000"/>
              </a:fgClr>
              <a:bgClr>
                <a:schemeClr val="bg1"/>
              </a:bgClr>
            </a:pattFill>
            <a:ln>
              <a:solidFill>
                <a:srgbClr val="FF0000"/>
              </a:solidFill>
            </a:ln>
            <a:effectLst/>
          </c:spPr>
          <c:invertIfNegative val="0"/>
          <c:cat>
            <c:strRef>
              <c:f>Sheet1!$AD$7:$AD$14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Sheet1!$AG$7:$AG$14</c:f>
              <c:numCache>
                <c:formatCode>General</c:formatCode>
                <c:ptCount val="8"/>
                <c:pt idx="0">
                  <c:v>0.32388</c:v>
                </c:pt>
                <c:pt idx="1">
                  <c:v>0.30515999999999999</c:v>
                </c:pt>
                <c:pt idx="2">
                  <c:v>0.29874000000000001</c:v>
                </c:pt>
                <c:pt idx="3">
                  <c:v>0.33619999999999994</c:v>
                </c:pt>
                <c:pt idx="4">
                  <c:v>0.34633999999999998</c:v>
                </c:pt>
                <c:pt idx="5">
                  <c:v>0.33826000000000001</c:v>
                </c:pt>
                <c:pt idx="6">
                  <c:v>0.28267999999999993</c:v>
                </c:pt>
                <c:pt idx="7">
                  <c:v>0.33629999999999999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68E-4E47-A8B6-96B25F06220A}"/>
            </c:ext>
          </c:extLst>
        </c:ser>
        <c:ser>
          <c:idx val="3"/>
          <c:order val="4"/>
          <c:tx>
            <c:strRef>
              <c:f>Sheet1!$AH$6</c:f>
              <c:strCache>
                <c:ptCount val="1"/>
                <c:pt idx="0">
                  <c:v>BE_DPH_DFR</c:v>
                </c:pt>
              </c:strCache>
            </c:strRef>
          </c:tx>
          <c:spPr>
            <a:pattFill prst="lgCheck">
              <a:fgClr>
                <a:schemeClr val="accent4"/>
              </a:fgClr>
              <a:bgClr>
                <a:schemeClr val="bg1"/>
              </a:bgClr>
            </a:pattFill>
            <a:ln>
              <a:solidFill>
                <a:schemeClr val="accent4"/>
              </a:solidFill>
            </a:ln>
            <a:effectLst/>
          </c:spPr>
          <c:invertIfNegative val="0"/>
          <c:cat>
            <c:strRef>
              <c:f>Sheet1!$AD$7:$AD$14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Sheet1!$AH$7:$AH$14</c:f>
              <c:numCache>
                <c:formatCode>General</c:formatCode>
                <c:ptCount val="8"/>
                <c:pt idx="0">
                  <c:v>0.29408000000000001</c:v>
                </c:pt>
                <c:pt idx="1">
                  <c:v>0.33399999999999996</c:v>
                </c:pt>
                <c:pt idx="2">
                  <c:v>0.29442000000000002</c:v>
                </c:pt>
                <c:pt idx="3">
                  <c:v>0.32278000000000001</c:v>
                </c:pt>
                <c:pt idx="4">
                  <c:v>0.28327999999999998</c:v>
                </c:pt>
                <c:pt idx="5">
                  <c:v>0.27582000000000001</c:v>
                </c:pt>
                <c:pt idx="6">
                  <c:v>0.28423999999999999</c:v>
                </c:pt>
                <c:pt idx="7">
                  <c:v>0.26896000000000003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68E-4E47-A8B6-96B25F06220A}"/>
            </c:ext>
          </c:extLst>
        </c:ser>
        <c:ser>
          <c:idx val="4"/>
          <c:order val="5"/>
          <c:tx>
            <c:strRef>
              <c:f>Sheet1!$AI$6</c:f>
              <c:strCache>
                <c:ptCount val="1"/>
                <c:pt idx="0">
                  <c:v>Stream</c:v>
                </c:pt>
              </c:strCache>
            </c:strRef>
          </c:tx>
          <c:spPr>
            <a:pattFill prst="pct60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  <a:effectLst/>
          </c:spPr>
          <c:invertIfNegative val="0"/>
          <c:cat>
            <c:strRef>
              <c:f>Sheet1!$AD$7:$AD$14</c:f>
              <c:strCache>
                <c:ptCount val="8"/>
                <c:pt idx="0">
                  <c:v>LambdaMART</c:v>
                </c:pt>
                <c:pt idx="1">
                  <c:v>Obv-LambdaMART</c:v>
                </c:pt>
                <c:pt idx="2">
                  <c:v>MART</c:v>
                </c:pt>
                <c:pt idx="3">
                  <c:v>Obv-MART</c:v>
                </c:pt>
                <c:pt idx="4">
                  <c:v>DART</c:v>
                </c:pt>
                <c:pt idx="5">
                  <c:v>Coordinat Ascent</c:v>
                </c:pt>
                <c:pt idx="6">
                  <c:v>RankBoost</c:v>
                </c:pt>
                <c:pt idx="7">
                  <c:v>Linesearch</c:v>
                </c:pt>
              </c:strCache>
            </c:strRef>
          </c:cat>
          <c:val>
            <c:numRef>
              <c:f>Sheet1!$AI$7:$AI$14</c:f>
              <c:numCache>
                <c:formatCode>General</c:formatCode>
                <c:ptCount val="8"/>
                <c:pt idx="0">
                  <c:v>0.29552</c:v>
                </c:pt>
                <c:pt idx="1">
                  <c:v>0.30697999999999998</c:v>
                </c:pt>
                <c:pt idx="2">
                  <c:v>0.29744000000000004</c:v>
                </c:pt>
                <c:pt idx="3">
                  <c:v>0.28036000000000005</c:v>
                </c:pt>
                <c:pt idx="4">
                  <c:v>0.28836000000000001</c:v>
                </c:pt>
                <c:pt idx="5">
                  <c:v>0.28894000000000003</c:v>
                </c:pt>
                <c:pt idx="6">
                  <c:v>0.30834</c:v>
                </c:pt>
                <c:pt idx="7">
                  <c:v>0.26538000000000006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068E-4E47-A8B6-96B25F0622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17695583"/>
        <c:axId val="1803752239"/>
      </c:barChart>
      <c:catAx>
        <c:axId val="161769558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100" b="1"/>
                  <a:t>Learning-to-Rank models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03752239"/>
        <c:crosses val="autoZero"/>
        <c:auto val="1"/>
        <c:lblAlgn val="ctr"/>
        <c:lblOffset val="100"/>
        <c:noMultiLvlLbl val="0"/>
      </c:catAx>
      <c:valAx>
        <c:axId val="18037522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100" b="1"/>
                  <a:t>NDCG@10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76955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174626981268234"/>
          <c:y val="0.10264336446092569"/>
          <c:w val="0.75081008714937103"/>
          <c:h val="0.5518339924006794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Sheet1!$B$5</c:f>
              <c:strCache>
                <c:ptCount val="1"/>
                <c:pt idx="0">
                  <c:v>Obv-MART</c:v>
                </c:pt>
              </c:strCache>
            </c:strRef>
          </c:tx>
          <c:spPr>
            <a:pattFill prst="lgCheck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pattFill prst="lgCheck">
                <a:fgClr>
                  <a:schemeClr val="accent1"/>
                </a:fgClr>
                <a:bgClr>
                  <a:schemeClr val="bg1"/>
                </a:bgClr>
              </a:pattFill>
              <a:ln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2FE-4218-B7BD-AC2125936031}"/>
              </c:ext>
            </c:extLst>
          </c:dPt>
          <c:dPt>
            <c:idx val="1"/>
            <c:invertIfNegative val="0"/>
            <c:bubble3D val="0"/>
            <c:spPr>
              <a:pattFill prst="wdUpDiag">
                <a:fgClr>
                  <a:schemeClr val="accent2"/>
                </a:fgClr>
                <a:bgClr>
                  <a:schemeClr val="bg1"/>
                </a:bgClr>
              </a:pattFill>
              <a:ln>
                <a:solidFill>
                  <a:schemeClr val="accent2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2FE-4218-B7BD-AC2125936031}"/>
              </c:ext>
            </c:extLst>
          </c:dPt>
          <c:dPt>
            <c:idx val="2"/>
            <c:invertIfNegative val="0"/>
            <c:bubble3D val="0"/>
            <c:spPr>
              <a:pattFill prst="sphere">
                <a:fgClr>
                  <a:srgbClr val="00B050"/>
                </a:fgClr>
                <a:bgClr>
                  <a:schemeClr val="bg1"/>
                </a:bgClr>
              </a:pattFill>
              <a:ln>
                <a:solidFill>
                  <a:srgbClr val="00B050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2FE-4218-B7BD-AC2125936031}"/>
              </c:ext>
            </c:extLst>
          </c:dPt>
          <c:dPt>
            <c:idx val="3"/>
            <c:invertIfNegative val="0"/>
            <c:bubble3D val="0"/>
            <c:spPr>
              <a:pattFill prst="plaid">
                <a:fgClr>
                  <a:schemeClr val="accent4"/>
                </a:fgClr>
                <a:bgClr>
                  <a:schemeClr val="bg1"/>
                </a:bgClr>
              </a:pattFill>
              <a:ln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2FE-4218-B7BD-AC2125936031}"/>
              </c:ext>
            </c:extLst>
          </c:dPt>
          <c:cat>
            <c:strRef>
              <c:f>Sheet1!$C$4:$F$4</c:f>
              <c:strCache>
                <c:ptCount val="4"/>
                <c:pt idx="0">
                  <c:v>Top-1000</c:v>
                </c:pt>
                <c:pt idx="1">
                  <c:v>Top-500</c:v>
                </c:pt>
                <c:pt idx="2">
                  <c:v>Top-200</c:v>
                </c:pt>
                <c:pt idx="3">
                  <c:v>Top-100</c:v>
                </c:pt>
              </c:strCache>
            </c:strRef>
          </c:cat>
          <c:val>
            <c:numRef>
              <c:f>Sheet1!$C$5:$F$5</c:f>
              <c:numCache>
                <c:formatCode>0.000</c:formatCode>
                <c:ptCount val="4"/>
                <c:pt idx="0">
                  <c:v>0.27882000000000001</c:v>
                </c:pt>
                <c:pt idx="1">
                  <c:v>0.30987999999999999</c:v>
                </c:pt>
                <c:pt idx="2">
                  <c:v>0.35506000000000004</c:v>
                </c:pt>
                <c:pt idx="3">
                  <c:v>0.41348000000000001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2FE-4218-B7BD-AC21259360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2870191"/>
        <c:axId val="778131791"/>
      </c:barChart>
      <c:catAx>
        <c:axId val="6728701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100" b="1" dirty="0"/>
                  <a:t> Size</a:t>
                </a:r>
                <a:r>
                  <a:rPr lang="en-US" sz="2100" b="1" baseline="0" dirty="0"/>
                  <a:t> of Candidate Set (K)</a:t>
                </a:r>
                <a:endParaRPr lang="en-US" sz="2100" b="1" dirty="0"/>
              </a:p>
            </c:rich>
          </c:tx>
          <c:layout>
            <c:manualLayout>
              <c:xMode val="edge"/>
              <c:yMode val="edge"/>
              <c:x val="0.20778701573950342"/>
              <c:y val="0.8022827391734955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2700000" spcFirstLastPara="1" vertOverflow="ellipsis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8131791"/>
        <c:crosses val="autoZero"/>
        <c:auto val="1"/>
        <c:lblAlgn val="ctr"/>
        <c:lblOffset val="100"/>
        <c:noMultiLvlLbl val="0"/>
      </c:catAx>
      <c:valAx>
        <c:axId val="7781317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400" b="1" dirty="0"/>
                  <a:t>NDCG@</a:t>
                </a:r>
                <a:r>
                  <a:rPr lang="en-US" sz="2100" b="1" dirty="0"/>
                  <a:t>10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28701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png>
</file>

<file path=ppt/media/image3.tiff>
</file>

<file path=ppt/media/image4.png>
</file>

<file path=ppt/media/image5.png>
</file>

<file path=ppt/media/image6.tif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2D8F5F-F532-40F7-8A1D-9BCB308E1116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B4CEE9-B724-4FDE-B7FC-DED423435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6957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B4CEE9-B724-4FDE-B7FC-DED42343534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41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B4CEE9-B724-4FDE-B7FC-DED4234353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97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B4CEE9-B724-4FDE-B7FC-DED42343534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93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B4CEE9-B724-4FDE-B7FC-DED42343534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259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B4CEE9-B724-4FDE-B7FC-DED42343534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96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71CC9-5C10-44C5-8A3C-ABC209D41F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3C5BFE-52F2-4A5A-A973-A594893295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A6FAF-C7AA-4268-8496-C67D702DA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6242B-8ADD-4F65-9EAF-F2F761171FBC}" type="datetime1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C184-4E9D-4DDE-B0A2-71C80AA09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183FF4-83AC-4A49-B5FE-27597AD72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299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8D6AA-699E-4C95-9758-A2EC7241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39F650-6B5E-450B-A486-B269B26B60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ADC5B-469A-4BC8-AB6C-D7E98C6F8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6C29D-8F0B-4FF9-A087-73999CD9F76E}" type="datetime1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32812-4979-4058-BCE8-85370FB33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09EB9-0F9B-4D70-B2E1-3E21FF6FF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801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8FCE17-AE1E-477C-841F-C80537CC45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D7A9D8-9789-45D0-ADF6-5E5DD3D362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7991B1-BC7C-4EE5-82F9-907E3DE8A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AA0B8-A702-4672-B2EB-542F6149C5D0}" type="datetime1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04A1E-A439-4871-8A4F-5E8194681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358BA-3CFD-49FB-BBD7-2E223C529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188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83E06-8E20-457E-9939-F8C0E58C3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0F41A-427D-4082-B78B-191620A2B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1E964-0764-4B8B-8668-9F5C9B95A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7EDF-CCAE-4300-BB83-B058DF5BB615}" type="datetime1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3EBC4-1498-41AF-8ECA-A06001380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9FAA5A-D9DE-41D8-BF9D-8B287F8DF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109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3B412-55D2-4271-8963-2E66D46B0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ECD00-D789-46A2-B737-7603E2761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4E2C2-D896-4D3A-B320-E20796BCB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431DF-0B38-4371-B4EC-BAFA5A4E52CD}" type="datetime1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2D00EC-5136-4604-8A31-B6B62CE1B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24FE1-645A-4B74-807D-E29132D1C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290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2CF4F-F90C-4299-859C-2BCAEE994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B3405-AA2C-4362-B224-418F229EF6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A6EA27-E51B-48FB-AD19-077610CF5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E76841-5303-41D9-85E3-78352C040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D9F8F-45A2-401B-B9B1-EC96C22EF4C6}" type="datetime1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2563C-21FA-4DB1-95F3-97A460541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EB2280-1E52-4278-8767-9C10E8CFE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688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59544-0AEB-44CE-A06B-C538808B2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92F243-38E8-4CB0-96A0-97FFB68D2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FBEF19-1995-4D21-B1FA-E60502AF0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EE93D1-BD3C-4730-BDF4-0267F3D44C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6E26F5-37BD-4DBF-B252-8ABF171C5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8031E7-3E27-45D3-830D-A9AD394D5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68FB-B0B5-40CE-BD82-3C95F7D23758}" type="datetime1">
              <a:rPr lang="en-US" smtClean="0"/>
              <a:t>4/27/2020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A13AB4-9652-433D-9001-A0731B094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372CD6-82D5-42FA-8925-4CFF1B4AF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660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74E0-E18B-4E6C-9102-175046623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44FFFF-363C-4F41-BF89-92B0ACA5A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396F7-03B4-425C-A1CC-5F3B78B8CE55}" type="datetime1">
              <a:rPr lang="en-US" smtClean="0"/>
              <a:t>4/27/2020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C8CE87-A92E-4BD7-9918-AD921B784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FA2924-EA98-4CCE-8880-226BD5693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071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8411C7-D801-4E28-A362-BB68AEC81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06DE4-58B5-475C-94C1-80456AF03897}" type="datetime1">
              <a:rPr lang="en-US" smtClean="0"/>
              <a:t>4/27/2020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220E99-0250-48C8-8FB5-5AC052CA4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FC5DF-E3E4-460F-B4D5-4AAE2FBB8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09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9AA13-C873-4680-80C8-0E67BE9B9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AE8C5-133C-4352-A84B-ECC7229B9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85D5A5-4821-4E51-A2BA-F0780E40A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35E08-E227-4C47-A4A1-B6E097952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99FBC-17A1-4AC2-807A-DA771C61BD6E}" type="datetime1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F0624E-977F-47B4-B79F-FCAF2670B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B98FD-6B3D-4A11-9485-89BB94C37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420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E022A-13D1-4F8F-9BFB-7943CCB40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704169-E4B2-4295-90F8-D9940B35D8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2434C5-0353-48BF-BB2E-BEAEB29B1F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B2A0F-505F-4E92-B3E6-C6CB5B3D6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630BD-E982-4819-BA3F-EF79E5ACAD53}" type="datetime1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ED3A19-0A0D-42A0-91B9-ADB0F6F0A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B6206-9CFD-4B3A-90B5-149F91E17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474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8D12E4-73E5-4809-8D2D-9B6D9F84D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FC969-9F20-4123-9388-AEEFF878E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F34308-4E1D-4238-8AC6-86EC734777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03E1E-96FC-4225-96B0-A06950CFDD17}" type="datetime1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B572D-B155-4DE5-AC55-37E4C9E1B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D3113-F5DF-4268-9602-EFC473B477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93DEF-FF7A-407C-8245-3F556A018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757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4.xml"/><Relationship Id="rId4" Type="http://schemas.openxmlformats.org/officeDocument/2006/relationships/chart" Target="../charts/char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0A4AF-1A35-4106-971A-7B0150EA0A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An Experimental Study of </a:t>
            </a:r>
            <a:br>
              <a:rPr lang="en-US" dirty="0"/>
            </a:br>
            <a:r>
              <a:rPr lang="en-US" dirty="0"/>
              <a:t>Multi-stage Retrieval Systems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7C648-5581-40BD-A4CC-1D48B427F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b="1" dirty="0"/>
              <a:t>Mohammed Yusuf Ansari </a:t>
            </a:r>
          </a:p>
          <a:p>
            <a:r>
              <a:rPr lang="en-US" dirty="0"/>
              <a:t>Advisor: </a:t>
            </a:r>
            <a:r>
              <a:rPr lang="en-US" b="1" dirty="0"/>
              <a:t>Mohammad Hammoud</a:t>
            </a:r>
          </a:p>
          <a:p>
            <a:r>
              <a:rPr lang="en-US" dirty="0"/>
              <a:t>April 28, 2020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5F54A-60A4-44F4-B750-30A09FADC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7F3F-C300-4776-AF02-48EA406FB4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8454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Studies: Study 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8F14D-6FB0-4285-961D-58BBBC5C1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Research question</a:t>
            </a:r>
            <a:r>
              <a:rPr lang="en-US" dirty="0"/>
              <a:t>: </a:t>
            </a:r>
            <a:r>
              <a:rPr lang="en-US"/>
              <a:t>What is the </a:t>
            </a:r>
            <a:r>
              <a:rPr lang="en-US" dirty="0"/>
              <a:t>correlation between the number of relevant documents (i.e., </a:t>
            </a:r>
            <a:r>
              <a:rPr lang="en-US" i="1" dirty="0"/>
              <a:t>Recall</a:t>
            </a:r>
            <a:r>
              <a:rPr lang="en-US" dirty="0"/>
              <a:t>) and size of the candidate set (i.e., </a:t>
            </a:r>
            <a:r>
              <a:rPr lang="en-US" i="1" dirty="0"/>
              <a:t>K</a:t>
            </a:r>
            <a:r>
              <a:rPr lang="en-US" dirty="0"/>
              <a:t>)?</a:t>
            </a:r>
          </a:p>
          <a:p>
            <a:pPr lvl="1"/>
            <a:r>
              <a:rPr lang="en-US" dirty="0"/>
              <a:t>This study involves only </a:t>
            </a:r>
            <a:r>
              <a:rPr lang="en-US" b="1" dirty="0">
                <a:solidFill>
                  <a:srgbClr val="00B0F0"/>
                </a:solidFill>
              </a:rPr>
              <a:t>Stage 1</a:t>
            </a:r>
          </a:p>
          <a:p>
            <a:endParaRPr lang="en-US" dirty="0"/>
          </a:p>
          <a:p>
            <a:r>
              <a:rPr lang="en-US" b="1" dirty="0"/>
              <a:t>Objectives</a:t>
            </a:r>
            <a:r>
              <a:rPr lang="en-US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Find out how the number of relevant documents change as </a:t>
            </a:r>
            <a:r>
              <a:rPr lang="en-US" sz="2800" i="1" dirty="0"/>
              <a:t>K</a:t>
            </a:r>
            <a:r>
              <a:rPr lang="en-US" sz="2800" dirty="0"/>
              <a:t> decreases from 1000 to 10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Identify the percentage of judged documents in the top-</a:t>
            </a:r>
            <a:r>
              <a:rPr lang="en-US" sz="2800" i="1" dirty="0"/>
              <a:t>K</a:t>
            </a:r>
            <a:r>
              <a:rPr lang="en-US" sz="2800" dirty="0"/>
              <a:t> list as </a:t>
            </a:r>
            <a:r>
              <a:rPr lang="en-US" sz="2800" i="1" dirty="0"/>
              <a:t>K</a:t>
            </a:r>
            <a:r>
              <a:rPr lang="en-US" sz="2800" dirty="0"/>
              <a:t> varies from 1000 to 10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A95B9B-3AF3-4084-9071-CEB889901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24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Studies: Study 1 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72B0CD9-3CA4-42B4-A11A-89A2F1BA719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8855902"/>
              </p:ext>
            </p:extLst>
          </p:nvPr>
        </p:nvGraphicFramePr>
        <p:xfrm>
          <a:off x="0" y="1498862"/>
          <a:ext cx="12192000" cy="50904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65703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Studies: Study 1 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A95B9B-3AF3-4084-9071-CEB889901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5BF6C86-1EEF-4FEA-8FD7-1901B11D7F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5040600"/>
              </p:ext>
            </p:extLst>
          </p:nvPr>
        </p:nvGraphicFramePr>
        <p:xfrm>
          <a:off x="0" y="1404594"/>
          <a:ext cx="12192000" cy="54439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65832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DC13D-8052-4125-A461-7D4DC21D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Study 1: Three 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C0F37-196B-44CA-9371-F89DDDE0A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Top-1000 docs of TREC 2013 queries have a very good recall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 </a:t>
            </a:r>
            <a:r>
              <a:rPr lang="en-US" i="1" dirty="0"/>
              <a:t>K</a:t>
            </a:r>
            <a:r>
              <a:rPr lang="en-US" dirty="0"/>
              <a:t> decreases from </a:t>
            </a:r>
            <a:r>
              <a:rPr lang="en-US" b="1" dirty="0"/>
              <a:t>1,000</a:t>
            </a:r>
            <a:r>
              <a:rPr lang="en-US" dirty="0"/>
              <a:t> to </a:t>
            </a:r>
            <a:r>
              <a:rPr lang="en-US" b="1" dirty="0">
                <a:solidFill>
                  <a:srgbClr val="7030A0"/>
                </a:solidFill>
              </a:rPr>
              <a:t>10</a:t>
            </a:r>
            <a:r>
              <a:rPr lang="en-US" dirty="0"/>
              <a:t>, the number of irrelevant docs (judged and unjudged) decreases significantly, relative to the number of relevant docs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 </a:t>
            </a:r>
            <a:r>
              <a:rPr lang="en-US" i="1" dirty="0"/>
              <a:t>K</a:t>
            </a:r>
            <a:r>
              <a:rPr lang="en-US" dirty="0"/>
              <a:t> drops from </a:t>
            </a:r>
            <a:r>
              <a:rPr lang="en-US" b="1" dirty="0">
                <a:solidFill>
                  <a:srgbClr val="00B050"/>
                </a:solidFill>
              </a:rPr>
              <a:t>100</a:t>
            </a:r>
            <a:r>
              <a:rPr lang="en-US" dirty="0"/>
              <a:t> to </a:t>
            </a:r>
            <a:r>
              <a:rPr lang="en-US" b="1" dirty="0">
                <a:solidFill>
                  <a:srgbClr val="7030A0"/>
                </a:solidFill>
              </a:rPr>
              <a:t>10</a:t>
            </a:r>
            <a:r>
              <a:rPr lang="en-US" dirty="0"/>
              <a:t>, the number of relevant docs decreases significantly (i.e., by 78%), suggesting that top-10 docs have a considerably poor recall as compared to top-100 docs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32B4EB-0B4D-49D0-9E15-A5A0D4ACC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238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Studies: Study 2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8F14D-6FB0-4285-961D-58BBBC5C1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10515600" cy="489585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Research question</a:t>
            </a:r>
            <a:r>
              <a:rPr lang="en-US" dirty="0"/>
              <a:t>: What is the best set of features for machine learning models when trained and tested with judged docs?</a:t>
            </a:r>
          </a:p>
          <a:p>
            <a:pPr lvl="1"/>
            <a:r>
              <a:rPr lang="en-US" dirty="0"/>
              <a:t>This study involves </a:t>
            </a:r>
            <a:r>
              <a:rPr lang="en-US" b="1" dirty="0">
                <a:solidFill>
                  <a:srgbClr val="FF0000"/>
                </a:solidFill>
              </a:rPr>
              <a:t>Stage 2</a:t>
            </a:r>
            <a:r>
              <a:rPr lang="en-US" b="1" dirty="0">
                <a:solidFill>
                  <a:srgbClr val="00B0F0"/>
                </a:solidFill>
              </a:rPr>
              <a:t> </a:t>
            </a:r>
            <a:r>
              <a:rPr lang="en-US" dirty="0"/>
              <a:t>and</a:t>
            </a:r>
            <a:r>
              <a:rPr lang="en-US" b="1" dirty="0">
                <a:solidFill>
                  <a:srgbClr val="00B0F0"/>
                </a:solidFill>
              </a:rPr>
              <a:t> </a:t>
            </a:r>
            <a:r>
              <a:rPr lang="en-US" b="1" dirty="0">
                <a:solidFill>
                  <a:srgbClr val="FFC000"/>
                </a:solidFill>
              </a:rPr>
              <a:t>Stage 3</a:t>
            </a:r>
            <a:r>
              <a:rPr lang="en-US" dirty="0"/>
              <a:t>,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dirty="0"/>
              <a:t>with three sets of features: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Query-dependent (62 features)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Static-document (13 features)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Pre-retrieval (155 features)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Objectives</a:t>
            </a:r>
            <a:r>
              <a:rPr lang="en-US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Determine the best set of features for machine learning models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Identify the best performing machine learning model for re-ranking judged docs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A95B9B-3AF3-4084-9071-CEB889901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266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Studies: Study 2 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0C4EA8F-6306-496A-96A8-F2056D9B3D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6975318"/>
              </p:ext>
            </p:extLst>
          </p:nvPr>
        </p:nvGraphicFramePr>
        <p:xfrm>
          <a:off x="0" y="1507788"/>
          <a:ext cx="12192000" cy="5350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542396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Studies: Study 2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3BE027C-DD00-4D64-85E0-A72E461836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3080610"/>
              </p:ext>
            </p:extLst>
          </p:nvPr>
        </p:nvGraphicFramePr>
        <p:xfrm>
          <a:off x="0" y="1498862"/>
          <a:ext cx="12192000" cy="53591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07892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Studies: Study 2 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1369F15-A847-44CD-B4D8-A34D3E1FC9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8369094"/>
              </p:ext>
            </p:extLst>
          </p:nvPr>
        </p:nvGraphicFramePr>
        <p:xfrm>
          <a:off x="0" y="1489435"/>
          <a:ext cx="12192000" cy="5368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35971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Studies: Study 2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BD111AF-F457-4463-B415-18E73BB889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0519969"/>
              </p:ext>
            </p:extLst>
          </p:nvPr>
        </p:nvGraphicFramePr>
        <p:xfrm>
          <a:off x="0" y="1470582"/>
          <a:ext cx="12192000" cy="53874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875055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0E964-615D-466C-9329-6E9D6B58D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Study 2: Four 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F7350-F4BB-4411-AFDB-E4C5F7F44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Machine learning models have the near best effectiveness using a combination of query-dependent </a:t>
            </a:r>
            <a:r>
              <a:rPr lang="en-US" i="1" u="sng" dirty="0"/>
              <a:t>and</a:t>
            </a:r>
            <a:r>
              <a:rPr lang="en-US" dirty="0"/>
              <a:t> static-document features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Obv-LambdaMART</a:t>
            </a:r>
            <a:r>
              <a:rPr lang="en-US" dirty="0"/>
              <a:t> or </a:t>
            </a:r>
            <a:r>
              <a:rPr lang="en-US" dirty="0" err="1"/>
              <a:t>Obv</a:t>
            </a:r>
            <a:r>
              <a:rPr lang="en-US" dirty="0"/>
              <a:t>-MART model has the highest effectiveness across all feature classes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Tree-based models outperform linear models within each feature class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Adding pre-retrieval features to other feature classes does not contribute much towards improving the performance of LTR models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0BA8D8-8CF8-4CB7-A164-104F7A302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3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28FFC-6C16-6246-95B7-2909E55DA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Information Retrieval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BDE1CF-0D3D-164A-89DC-B42395E1D3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Information Retrieval (IR) is concerned with </a:t>
            </a:r>
            <a:r>
              <a:rPr lang="en-US" i="1" dirty="0"/>
              <a:t>search</a:t>
            </a:r>
            <a:r>
              <a:rPr lang="en-US" dirty="0"/>
              <a:t> over large </a:t>
            </a:r>
            <a:r>
              <a:rPr lang="en-US" i="1" dirty="0"/>
              <a:t>unstructured data </a:t>
            </a:r>
            <a:r>
              <a:rPr lang="en-US" dirty="0"/>
              <a:t>like web pages, emails, and image libraries, to mention just a few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1B5026-62E9-0545-8B67-E29B7982A6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24" t="21290" r="6316" b="11105"/>
          <a:stretch/>
        </p:blipFill>
        <p:spPr>
          <a:xfrm>
            <a:off x="2146436" y="3132881"/>
            <a:ext cx="2975607" cy="10058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999F38-8139-904A-BEC8-0A35D1BED3F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08" b="15510"/>
          <a:stretch/>
        </p:blipFill>
        <p:spPr>
          <a:xfrm>
            <a:off x="6096000" y="3270041"/>
            <a:ext cx="3158445" cy="7315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0175A2-4746-CA4C-85E3-6061132D7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2011" y="4299859"/>
            <a:ext cx="3120032" cy="2862943"/>
          </a:xfrm>
          <a:prstGeom prst="rect">
            <a:avLst/>
          </a:prstGeom>
        </p:spPr>
      </p:pic>
      <p:pic>
        <p:nvPicPr>
          <p:cNvPr id="7" name="Picture 2" descr="File:Amazon logo plain.svg">
            <a:extLst>
              <a:ext uri="{FF2B5EF4-FFF2-40B4-BE49-F238E27FC236}">
                <a16:creationId xmlns:a16="http://schemas.microsoft.com/office/drawing/2014/main" id="{8D0A5AD6-2158-FD43-B7FF-7ED8EF82FB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854" y="5440280"/>
            <a:ext cx="2726618" cy="82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CBD54EE-7C9A-42C5-A51D-814FDD3F0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7F3F-C300-4776-AF02-48EA406FB4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71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Studies: Study 3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8F14D-6FB0-4285-961D-58BBBC5C1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10515600" cy="489585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Research question</a:t>
            </a:r>
            <a:r>
              <a:rPr lang="en-US" dirty="0"/>
              <a:t>: What is the best size of the candidate set (</a:t>
            </a:r>
            <a:r>
              <a:rPr lang="en-US" i="1" dirty="0"/>
              <a:t>K</a:t>
            </a:r>
            <a:r>
              <a:rPr lang="en-US" dirty="0"/>
              <a:t>) for the machine learning models in an end-to-end IR system?</a:t>
            </a:r>
          </a:p>
          <a:p>
            <a:pPr lvl="1"/>
            <a:r>
              <a:rPr lang="en-US" dirty="0"/>
              <a:t>This study involves </a:t>
            </a:r>
            <a:r>
              <a:rPr lang="en-US" b="1" dirty="0">
                <a:solidFill>
                  <a:srgbClr val="00B0F0"/>
                </a:solidFill>
              </a:rPr>
              <a:t>Stage 1</a:t>
            </a:r>
            <a:r>
              <a:rPr lang="en-US" dirty="0"/>
              <a:t>, </a:t>
            </a:r>
            <a:r>
              <a:rPr lang="en-US" b="1" dirty="0">
                <a:solidFill>
                  <a:srgbClr val="FF0000"/>
                </a:solidFill>
              </a:rPr>
              <a:t>Stage 2</a:t>
            </a:r>
            <a:r>
              <a:rPr lang="en-US" dirty="0"/>
              <a:t>, and </a:t>
            </a:r>
            <a:r>
              <a:rPr lang="en-US" b="1" dirty="0">
                <a:solidFill>
                  <a:srgbClr val="FFC000"/>
                </a:solidFill>
              </a:rPr>
              <a:t>Stage 3</a:t>
            </a:r>
          </a:p>
          <a:p>
            <a:pPr lvl="1"/>
            <a:r>
              <a:rPr lang="en-US" dirty="0"/>
              <a:t>Machine learning models are trained with Top-1000 docs using query-dependent and static-document features </a:t>
            </a:r>
          </a:p>
          <a:p>
            <a:endParaRPr lang="en-US" b="1" dirty="0"/>
          </a:p>
          <a:p>
            <a:r>
              <a:rPr lang="en-US" b="1" dirty="0"/>
              <a:t>Objectives</a:t>
            </a:r>
            <a:r>
              <a:rPr lang="en-US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Determine the size of the candidate set (</a:t>
            </a:r>
            <a:r>
              <a:rPr lang="en-US" sz="2800" i="1" dirty="0"/>
              <a:t>K</a:t>
            </a:r>
            <a:r>
              <a:rPr lang="en-US" sz="2800" dirty="0"/>
              <a:t>) for different machine learning models based on their effectiveness 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Find the best performing machine learning model for end-to-end IR systems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A95B9B-3AF3-4084-9071-CEB889901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5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Studies: Study 3 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9EDA957-B06C-4684-9CA9-6FD9D7585A4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2531547"/>
              </p:ext>
            </p:extLst>
          </p:nvPr>
        </p:nvGraphicFramePr>
        <p:xfrm>
          <a:off x="0" y="1432874"/>
          <a:ext cx="12192000" cy="54251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201705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0E0B0-BF4A-4C83-96ED-50278F28A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Study 3: Four 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2DC4F-0A94-4BAC-BF88-C7B8ED945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As </a:t>
            </a:r>
            <a:r>
              <a:rPr lang="en-US" i="1" dirty="0"/>
              <a:t>K </a:t>
            </a:r>
            <a:r>
              <a:rPr lang="en-US" dirty="0"/>
              <a:t>decreases from </a:t>
            </a:r>
            <a:r>
              <a:rPr lang="en-US" b="1" dirty="0"/>
              <a:t>1000</a:t>
            </a:r>
            <a:r>
              <a:rPr lang="en-US" dirty="0"/>
              <a:t> to </a:t>
            </a:r>
            <a:r>
              <a:rPr lang="en-US" b="1" dirty="0">
                <a:solidFill>
                  <a:srgbClr val="00B050"/>
                </a:solidFill>
              </a:rPr>
              <a:t>100</a:t>
            </a:r>
            <a:r>
              <a:rPr lang="en-US" dirty="0"/>
              <a:t>, NDCG@10 metric increases for all the machine learning models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As </a:t>
            </a:r>
            <a:r>
              <a:rPr lang="en-US" i="1" dirty="0"/>
              <a:t>K</a:t>
            </a:r>
            <a:r>
              <a:rPr lang="en-US" dirty="0"/>
              <a:t> drops from </a:t>
            </a:r>
            <a:r>
              <a:rPr lang="en-US" b="1" dirty="0">
                <a:solidFill>
                  <a:srgbClr val="00B050"/>
                </a:solidFill>
              </a:rPr>
              <a:t>100</a:t>
            </a:r>
            <a:r>
              <a:rPr lang="en-US" dirty="0"/>
              <a:t> to </a:t>
            </a:r>
            <a:r>
              <a:rPr lang="en-US" b="1" dirty="0">
                <a:solidFill>
                  <a:srgbClr val="7030A0"/>
                </a:solidFill>
              </a:rPr>
              <a:t>10</a:t>
            </a:r>
            <a:r>
              <a:rPr lang="en-US" dirty="0"/>
              <a:t>, there is a sharp increase in NDCG@10 due to the lower recall (fewer relevant docs) of the top-10 documents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We recommend using </a:t>
            </a:r>
            <a:r>
              <a:rPr lang="en-US" i="1" dirty="0"/>
              <a:t>K</a:t>
            </a:r>
            <a:r>
              <a:rPr lang="en-US" dirty="0"/>
              <a:t> = </a:t>
            </a:r>
            <a:r>
              <a:rPr lang="en-US" b="1" dirty="0">
                <a:solidFill>
                  <a:srgbClr val="00B050"/>
                </a:solidFill>
              </a:rPr>
              <a:t>100</a:t>
            </a:r>
            <a:r>
              <a:rPr lang="en-US" dirty="0"/>
              <a:t> instead of 10 because of the poor recall in the top-10 documents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At K = </a:t>
            </a:r>
            <a:r>
              <a:rPr lang="en-US" b="1" dirty="0">
                <a:solidFill>
                  <a:srgbClr val="00B050"/>
                </a:solidFill>
              </a:rPr>
              <a:t>100</a:t>
            </a:r>
            <a:r>
              <a:rPr lang="en-US" dirty="0"/>
              <a:t>, </a:t>
            </a:r>
            <a:r>
              <a:rPr lang="en-US" dirty="0" err="1"/>
              <a:t>Obv</a:t>
            </a:r>
            <a:r>
              <a:rPr lang="en-US" dirty="0"/>
              <a:t>-MART has the highest effectiveness, followed by </a:t>
            </a:r>
            <a:r>
              <a:rPr lang="en-US" dirty="0" err="1"/>
              <a:t>Obv-LambdaMART</a:t>
            </a:r>
            <a:r>
              <a:rPr lang="en-US" dirty="0"/>
              <a:t>, suggesting that these models are the best for end-to-end IR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78AF1A-8F75-47AE-9771-CBBA6C561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337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Studies: Study 4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8F14D-6FB0-4285-961D-58BBBC5C1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3"/>
            <a:ext cx="10515600" cy="489585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Research question</a:t>
            </a:r>
            <a:r>
              <a:rPr lang="en-US" dirty="0"/>
              <a:t>: How do machine learning models perform on different </a:t>
            </a:r>
            <a:r>
              <a:rPr lang="en-US" i="1" u="sng" dirty="0"/>
              <a:t>subsets</a:t>
            </a:r>
            <a:r>
              <a:rPr lang="en-US" dirty="0"/>
              <a:t> of query-dependent features?</a:t>
            </a:r>
          </a:p>
          <a:p>
            <a:pPr lvl="1"/>
            <a:r>
              <a:rPr lang="en-US" dirty="0"/>
              <a:t>This study involves </a:t>
            </a:r>
            <a:r>
              <a:rPr lang="en-US" b="1" dirty="0">
                <a:solidFill>
                  <a:srgbClr val="FF0000"/>
                </a:solidFill>
              </a:rPr>
              <a:t>Stage 2</a:t>
            </a:r>
            <a:r>
              <a:rPr lang="en-US" b="1" dirty="0">
                <a:solidFill>
                  <a:srgbClr val="00B0F0"/>
                </a:solidFill>
              </a:rPr>
              <a:t> </a:t>
            </a:r>
            <a:r>
              <a:rPr lang="en-US" dirty="0"/>
              <a:t>and</a:t>
            </a:r>
            <a:r>
              <a:rPr lang="en-US" b="1" dirty="0">
                <a:solidFill>
                  <a:srgbClr val="00B0F0"/>
                </a:solidFill>
              </a:rPr>
              <a:t> </a:t>
            </a:r>
            <a:r>
              <a:rPr lang="en-US" b="1" dirty="0">
                <a:solidFill>
                  <a:srgbClr val="FFC000"/>
                </a:solidFill>
              </a:rPr>
              <a:t>Stage 3</a:t>
            </a:r>
            <a:r>
              <a:rPr lang="en-US" dirty="0"/>
              <a:t>,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dirty="0"/>
              <a:t>with five subsets of query-dependent features: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BM25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LMDIR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TFIDF and PROB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BE and DPH-DFR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dirty="0"/>
              <a:t>Stream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Objective</a:t>
            </a:r>
            <a:r>
              <a:rPr lang="en-US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Analyze the performance of machine learning models on subsets of query-dependent features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A95B9B-3AF3-4084-9071-CEB889901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605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0F20F-51E2-49D5-9412-E57C56592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Experimental Studies: Study 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6CEABE-2B56-4B5A-B22E-81DD0C9D8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24</a:t>
            </a:fld>
            <a:endParaRPr lang="en-US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B247B970-5002-4791-9BE5-98A0AEF097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9936292"/>
              </p:ext>
            </p:extLst>
          </p:nvPr>
        </p:nvGraphicFramePr>
        <p:xfrm>
          <a:off x="0" y="1395167"/>
          <a:ext cx="12192000" cy="5462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30449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DC13D-8052-4125-A461-7D4DC21DD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Study 4: Three 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C0F37-196B-44CA-9371-F89DDDE0A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Machine learning models demonstrate higher effectiveness under the BM25 features as compared to the LMDIR ones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For tree-based models, the entire set of query-dependent features provides better effectiveness than subsets of such features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Linear models provide the best effectiveness under the combined set of TFIDF and PROB features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32B4EB-0B4D-49D0-9E15-A5A0D4ACC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09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CD6A-95FD-49F0-A5E7-DF7492A88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Recommendations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1A865-CB3E-4DB2-98AA-C609678A3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26</a:t>
            </a:fld>
            <a:endParaRPr lang="en-US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56EA1795-52B9-49DF-BE72-E625F05E81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2057161"/>
              </p:ext>
            </p:extLst>
          </p:nvPr>
        </p:nvGraphicFramePr>
        <p:xfrm>
          <a:off x="838200" y="1690688"/>
          <a:ext cx="10558805" cy="19788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070">
                  <a:extLst>
                    <a:ext uri="{9D8B030D-6E8A-4147-A177-3AD203B41FA5}">
                      <a16:colId xmlns:a16="http://schemas.microsoft.com/office/drawing/2014/main" val="4089852917"/>
                    </a:ext>
                  </a:extLst>
                </a:gridCol>
                <a:gridCol w="3246680">
                  <a:extLst>
                    <a:ext uri="{9D8B030D-6E8A-4147-A177-3AD203B41FA5}">
                      <a16:colId xmlns:a16="http://schemas.microsoft.com/office/drawing/2014/main" val="2259432021"/>
                    </a:ext>
                  </a:extLst>
                </a:gridCol>
                <a:gridCol w="5191055">
                  <a:extLst>
                    <a:ext uri="{9D8B030D-6E8A-4147-A177-3AD203B41FA5}">
                      <a16:colId xmlns:a16="http://schemas.microsoft.com/office/drawing/2014/main" val="3574748756"/>
                    </a:ext>
                  </a:extLst>
                </a:gridCol>
              </a:tblGrid>
              <a:tr h="54631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Stage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Recommendation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Justification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285491"/>
                  </a:ext>
                </a:extLst>
              </a:tr>
              <a:tr h="1347082">
                <a:tc>
                  <a:txBody>
                    <a:bodyPr/>
                    <a:lstStyle/>
                    <a:p>
                      <a:pPr algn="ctr">
                        <a:lnSpc>
                          <a:spcPct val="300000"/>
                        </a:lnSpc>
                      </a:pPr>
                      <a:r>
                        <a:rPr lang="en-US" sz="2200" b="1" dirty="0">
                          <a:solidFill>
                            <a:srgbClr val="00B0F0"/>
                          </a:solidFill>
                        </a:rPr>
                        <a:t>Stage 1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300000"/>
                        </a:lnSpc>
                      </a:pPr>
                      <a:r>
                        <a:rPr lang="en-US" sz="2200" dirty="0"/>
                        <a:t>K = 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K = 100 produced the highest ratio of relevant documents to the total number of documents retrieved, thus improving both, recall and precision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9835285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ABF31D0A-3050-4B1E-B030-61DBBDC15347}"/>
              </a:ext>
            </a:extLst>
          </p:cNvPr>
          <p:cNvSpPr/>
          <p:nvPr/>
        </p:nvSpPr>
        <p:spPr>
          <a:xfrm>
            <a:off x="838200" y="2224726"/>
            <a:ext cx="10558805" cy="1444839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5828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75AA9-7C7A-452B-B5E2-23F3B21A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Recommendations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19E596-CE2C-4477-875D-B42F1CBF6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27</a:t>
            </a:fld>
            <a:endParaRPr lang="en-US"/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D28B2A2E-9F00-409F-B20D-C0CBD96094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9153178"/>
              </p:ext>
            </p:extLst>
          </p:nvPr>
        </p:nvGraphicFramePr>
        <p:xfrm>
          <a:off x="0" y="1761810"/>
          <a:ext cx="4067155" cy="5285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851E41C-A947-AC4E-ACBC-FBB6237AC2F3}"/>
              </a:ext>
            </a:extLst>
          </p:cNvPr>
          <p:cNvSpPr txBox="1"/>
          <p:nvPr/>
        </p:nvSpPr>
        <p:spPr>
          <a:xfrm>
            <a:off x="1650381" y="1618645"/>
            <a:ext cx="1265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QA" sz="2800" b="1" dirty="0">
                <a:solidFill>
                  <a:srgbClr val="00B0F0"/>
                </a:solidFill>
              </a:rPr>
              <a:t>Stage 1</a:t>
            </a:r>
          </a:p>
        </p:txBody>
      </p:sp>
    </p:spTree>
    <p:extLst>
      <p:ext uri="{BB962C8B-B14F-4D97-AF65-F5344CB8AC3E}">
        <p14:creationId xmlns:p14="http://schemas.microsoft.com/office/powerpoint/2010/main" val="29528158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CD6A-95FD-49F0-A5E7-DF7492A88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Recommendations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1A865-CB3E-4DB2-98AA-C609678A3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28</a:t>
            </a:fld>
            <a:endParaRPr lang="en-US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56EA1795-52B9-49DF-BE72-E625F05E81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5868792"/>
              </p:ext>
            </p:extLst>
          </p:nvPr>
        </p:nvGraphicFramePr>
        <p:xfrm>
          <a:off x="838200" y="1690688"/>
          <a:ext cx="10558805" cy="37467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070">
                  <a:extLst>
                    <a:ext uri="{9D8B030D-6E8A-4147-A177-3AD203B41FA5}">
                      <a16:colId xmlns:a16="http://schemas.microsoft.com/office/drawing/2014/main" val="4089852917"/>
                    </a:ext>
                  </a:extLst>
                </a:gridCol>
                <a:gridCol w="3246680">
                  <a:extLst>
                    <a:ext uri="{9D8B030D-6E8A-4147-A177-3AD203B41FA5}">
                      <a16:colId xmlns:a16="http://schemas.microsoft.com/office/drawing/2014/main" val="2259432021"/>
                    </a:ext>
                  </a:extLst>
                </a:gridCol>
                <a:gridCol w="5191055">
                  <a:extLst>
                    <a:ext uri="{9D8B030D-6E8A-4147-A177-3AD203B41FA5}">
                      <a16:colId xmlns:a16="http://schemas.microsoft.com/office/drawing/2014/main" val="3574748756"/>
                    </a:ext>
                  </a:extLst>
                </a:gridCol>
              </a:tblGrid>
              <a:tr h="54631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Stage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Recommendation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Justification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285491"/>
                  </a:ext>
                </a:extLst>
              </a:tr>
              <a:tr h="1347082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solidFill>
                            <a:srgbClr val="00B0F0"/>
                          </a:solidFill>
                        </a:rPr>
                        <a:t>Stage 1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K = 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K = 100 produced the highest ratio of relevant documents to the total number of documents retrieved, thus improving both, recall and precision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9835285"/>
                  </a:ext>
                </a:extLst>
              </a:tr>
              <a:tr h="1751207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solidFill>
                            <a:srgbClr val="FF0000"/>
                          </a:solidFill>
                        </a:rPr>
                        <a:t>Stage 2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Query-dependent </a:t>
                      </a:r>
                    </a:p>
                    <a:p>
                      <a:pPr algn="ctr"/>
                      <a:r>
                        <a:rPr lang="en-US" sz="2200" dirty="0"/>
                        <a:t>and static-document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This combination of features produced comparable effectiveness to the set of all features, thereby providing efficiency gains during feature extraction, training, and testing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60838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836D7A91-46B8-4C76-A71A-FDEE77556215}"/>
              </a:ext>
            </a:extLst>
          </p:cNvPr>
          <p:cNvSpPr/>
          <p:nvPr/>
        </p:nvSpPr>
        <p:spPr>
          <a:xfrm>
            <a:off x="838200" y="3648173"/>
            <a:ext cx="10558805" cy="178923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D8C458E-7E15-4471-9A1A-73F222742480}"/>
              </a:ext>
            </a:extLst>
          </p:cNvPr>
          <p:cNvSpPr/>
          <p:nvPr/>
        </p:nvSpPr>
        <p:spPr>
          <a:xfrm>
            <a:off x="838200" y="2224726"/>
            <a:ext cx="10558805" cy="1444839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57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75AA9-7C7A-452B-B5E2-23F3B21A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Recommendations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19E596-CE2C-4477-875D-B42F1CBF6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29</a:t>
            </a:fld>
            <a:endParaRPr lang="en-US"/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D28B2A2E-9F00-409F-B20D-C0CBD96094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2104871"/>
              </p:ext>
            </p:extLst>
          </p:nvPr>
        </p:nvGraphicFramePr>
        <p:xfrm>
          <a:off x="0" y="1761810"/>
          <a:ext cx="4067155" cy="5285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851E41C-A947-AC4E-ACBC-FBB6237AC2F3}"/>
              </a:ext>
            </a:extLst>
          </p:cNvPr>
          <p:cNvSpPr txBox="1"/>
          <p:nvPr/>
        </p:nvSpPr>
        <p:spPr>
          <a:xfrm>
            <a:off x="1650381" y="1618645"/>
            <a:ext cx="1265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QA" sz="2800" b="1" dirty="0">
                <a:solidFill>
                  <a:srgbClr val="00B0F0"/>
                </a:solidFill>
              </a:rPr>
              <a:t>Stage 1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9456099-4F70-3E48-B48B-84BD12D963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716512"/>
              </p:ext>
            </p:extLst>
          </p:nvPr>
        </p:nvGraphicFramePr>
        <p:xfrm>
          <a:off x="4029331" y="1706054"/>
          <a:ext cx="4067155" cy="5285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0110604-B30B-E24B-B5E7-8B1ADFEB3B7C}"/>
              </a:ext>
            </a:extLst>
          </p:cNvPr>
          <p:cNvSpPr txBox="1"/>
          <p:nvPr/>
        </p:nvSpPr>
        <p:spPr>
          <a:xfrm>
            <a:off x="5717536" y="1618645"/>
            <a:ext cx="1265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QA" sz="2800" b="1" dirty="0">
                <a:solidFill>
                  <a:srgbClr val="FF0000"/>
                </a:solidFill>
              </a:rPr>
              <a:t>Stage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96A2EA-01B1-E64F-8E93-7B2738648E43}"/>
              </a:ext>
            </a:extLst>
          </p:cNvPr>
          <p:cNvSpPr/>
          <p:nvPr/>
        </p:nvSpPr>
        <p:spPr>
          <a:xfrm>
            <a:off x="75414" y="1527717"/>
            <a:ext cx="3991741" cy="50618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714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Two Major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Any IR system has to achieve two major objectives: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08886" y="4318424"/>
            <a:ext cx="47087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</a:rPr>
              <a:t>Accuracy (or </a:t>
            </a:r>
            <a:r>
              <a:rPr lang="en-US" sz="2400" b="1" i="1" dirty="0">
                <a:solidFill>
                  <a:srgbClr val="0070C0"/>
                </a:solidFill>
              </a:rPr>
              <a:t>Effectiveness</a:t>
            </a:r>
            <a:r>
              <a:rPr lang="en-US" sz="2400" b="1" dirty="0">
                <a:solidFill>
                  <a:srgbClr val="0070C0"/>
                </a:solidFill>
              </a:rPr>
              <a:t>)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</a:p>
          <a:p>
            <a:pPr algn="ctr"/>
            <a:r>
              <a:rPr lang="en-US" sz="2400" dirty="0"/>
              <a:t>Is it accurate? That is, does </a:t>
            </a:r>
            <a:br>
              <a:rPr lang="en-US" sz="2400" dirty="0"/>
            </a:br>
            <a:r>
              <a:rPr lang="en-US" sz="2400" dirty="0"/>
              <a:t>it give you what you are looking for?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4318424"/>
            <a:ext cx="48476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</a:rPr>
              <a:t>Speed (or </a:t>
            </a:r>
            <a:r>
              <a:rPr lang="en-US" sz="2400" b="1" i="1" dirty="0">
                <a:solidFill>
                  <a:srgbClr val="0070C0"/>
                </a:solidFill>
              </a:rPr>
              <a:t>Efficiency</a:t>
            </a:r>
            <a:r>
              <a:rPr lang="en-US" sz="2400" b="1" dirty="0">
                <a:solidFill>
                  <a:srgbClr val="0070C0"/>
                </a:solidFill>
              </a:rPr>
              <a:t>)</a:t>
            </a:r>
            <a:endParaRPr lang="en-US" sz="2400" dirty="0">
              <a:solidFill>
                <a:srgbClr val="0070C0"/>
              </a:solidFill>
            </a:endParaRPr>
          </a:p>
          <a:p>
            <a:pPr algn="ctr"/>
            <a:r>
              <a:rPr lang="en-US" sz="2400" dirty="0"/>
              <a:t>Does it respond quickly? Does it </a:t>
            </a:r>
            <a:br>
              <a:rPr lang="en-US" sz="2400" dirty="0"/>
            </a:br>
            <a:r>
              <a:rPr lang="en-US" sz="2400" dirty="0"/>
              <a:t>require too much resources to do so?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032457" y="5614037"/>
            <a:ext cx="10071278" cy="768866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To achieve effectiveness and efficiency, IR systems involve 3 stages</a:t>
            </a:r>
          </a:p>
        </p:txBody>
      </p:sp>
      <p:pic>
        <p:nvPicPr>
          <p:cNvPr id="7172" name="Picture 4" descr="File:Emojione 1F3AF.sv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818" y="2390929"/>
            <a:ext cx="2228949" cy="1907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4480" y="62522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DC4C70-E3CE-DD48-A296-50E917125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277" y="2546253"/>
            <a:ext cx="3163941" cy="1524488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858F250-B008-4693-9E2D-25B995209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7F3F-C300-4776-AF02-48EA406FB46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541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7" grpId="0"/>
      <p:bldP spid="6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7CD6A-95FD-49F0-A5E7-DF7492A88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Recommendations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1A865-CB3E-4DB2-98AA-C609678A3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30</a:t>
            </a:fld>
            <a:endParaRPr lang="en-US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56EA1795-52B9-49DF-BE72-E625F05E812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690688"/>
          <a:ext cx="10558805" cy="46896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1070">
                  <a:extLst>
                    <a:ext uri="{9D8B030D-6E8A-4147-A177-3AD203B41FA5}">
                      <a16:colId xmlns:a16="http://schemas.microsoft.com/office/drawing/2014/main" val="4089852917"/>
                    </a:ext>
                  </a:extLst>
                </a:gridCol>
                <a:gridCol w="3246680">
                  <a:extLst>
                    <a:ext uri="{9D8B030D-6E8A-4147-A177-3AD203B41FA5}">
                      <a16:colId xmlns:a16="http://schemas.microsoft.com/office/drawing/2014/main" val="2259432021"/>
                    </a:ext>
                  </a:extLst>
                </a:gridCol>
                <a:gridCol w="5191055">
                  <a:extLst>
                    <a:ext uri="{9D8B030D-6E8A-4147-A177-3AD203B41FA5}">
                      <a16:colId xmlns:a16="http://schemas.microsoft.com/office/drawing/2014/main" val="3574748756"/>
                    </a:ext>
                  </a:extLst>
                </a:gridCol>
              </a:tblGrid>
              <a:tr h="54631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Stage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Recommendation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Justification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4285491"/>
                  </a:ext>
                </a:extLst>
              </a:tr>
              <a:tr h="1347082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solidFill>
                            <a:srgbClr val="00B0F0"/>
                          </a:solidFill>
                        </a:rPr>
                        <a:t>Stage 1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K = 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K = 100 produced the highest ratio of relevant documents to the total number of documents retrieved, thus improving both, recall and precision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9835285"/>
                  </a:ext>
                </a:extLst>
              </a:tr>
              <a:tr h="1751207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solidFill>
                            <a:srgbClr val="FF0000"/>
                          </a:solidFill>
                        </a:rPr>
                        <a:t>Stage 2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/>
                        <a:t>Query-dependent </a:t>
                      </a:r>
                    </a:p>
                    <a:p>
                      <a:pPr algn="ctr"/>
                      <a:r>
                        <a:rPr lang="en-US" sz="2200" dirty="0"/>
                        <a:t>and static-document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This combination of features produced comparable effectiveness to the set of all features, thereby providing efficiency gains during feature extraction, training, and testing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608387"/>
                  </a:ext>
                </a:extLst>
              </a:tr>
              <a:tr h="942958"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solidFill>
                            <a:srgbClr val="FFC000"/>
                          </a:solidFill>
                        </a:rPr>
                        <a:t>Stage 3</a:t>
                      </a:r>
                      <a:endParaRPr lang="en-US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 err="1"/>
                        <a:t>Obv-LambdaMART</a:t>
                      </a:r>
                      <a:r>
                        <a:rPr lang="en-US" sz="2200" dirty="0"/>
                        <a:t> or </a:t>
                      </a:r>
                      <a:r>
                        <a:rPr lang="en-US" sz="2200" dirty="0" err="1"/>
                        <a:t>Obv</a:t>
                      </a:r>
                      <a:r>
                        <a:rPr lang="en-US" sz="2200" dirty="0"/>
                        <a:t>-MART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/>
                        <a:t>These models consistently outperformed all other models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974644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F85186C4-43CE-44F7-AF5B-2DBF751F3EEB}"/>
              </a:ext>
            </a:extLst>
          </p:cNvPr>
          <p:cNvSpPr/>
          <p:nvPr/>
        </p:nvSpPr>
        <p:spPr>
          <a:xfrm>
            <a:off x="838200" y="5448693"/>
            <a:ext cx="10558805" cy="93167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348BE9-A416-455B-8C94-E1F5D2D6932D}"/>
              </a:ext>
            </a:extLst>
          </p:cNvPr>
          <p:cNvSpPr/>
          <p:nvPr/>
        </p:nvSpPr>
        <p:spPr>
          <a:xfrm>
            <a:off x="838200" y="3648173"/>
            <a:ext cx="10558805" cy="178923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CBEFF99-1AB9-433F-A1C1-6250D17477CD}"/>
              </a:ext>
            </a:extLst>
          </p:cNvPr>
          <p:cNvSpPr/>
          <p:nvPr/>
        </p:nvSpPr>
        <p:spPr>
          <a:xfrm>
            <a:off x="838200" y="2224726"/>
            <a:ext cx="10558805" cy="1444839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679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75AA9-7C7A-452B-B5E2-23F3B21A9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Recommendations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19E596-CE2C-4477-875D-B42F1CBF6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31</a:t>
            </a:fld>
            <a:endParaRPr lang="en-US"/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D28B2A2E-9F00-409F-B20D-C0CBD96094B7}"/>
              </a:ext>
            </a:extLst>
          </p:cNvPr>
          <p:cNvGraphicFramePr>
            <a:graphicFrameLocks/>
          </p:cNvGraphicFramePr>
          <p:nvPr/>
        </p:nvGraphicFramePr>
        <p:xfrm>
          <a:off x="0" y="1761810"/>
          <a:ext cx="4067155" cy="5285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851E41C-A947-AC4E-ACBC-FBB6237AC2F3}"/>
              </a:ext>
            </a:extLst>
          </p:cNvPr>
          <p:cNvSpPr txBox="1"/>
          <p:nvPr/>
        </p:nvSpPr>
        <p:spPr>
          <a:xfrm>
            <a:off x="1650381" y="1618645"/>
            <a:ext cx="1265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QA" sz="2800" b="1" dirty="0">
                <a:solidFill>
                  <a:srgbClr val="00B0F0"/>
                </a:solidFill>
              </a:rPr>
              <a:t>Stage 1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9456099-4F70-3E48-B48B-84BD12D963A8}"/>
              </a:ext>
            </a:extLst>
          </p:cNvPr>
          <p:cNvGraphicFramePr>
            <a:graphicFrameLocks/>
          </p:cNvGraphicFramePr>
          <p:nvPr/>
        </p:nvGraphicFramePr>
        <p:xfrm>
          <a:off x="4029331" y="1706054"/>
          <a:ext cx="4067155" cy="52857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0110604-B30B-E24B-B5E7-8B1ADFEB3B7C}"/>
              </a:ext>
            </a:extLst>
          </p:cNvPr>
          <p:cNvSpPr txBox="1"/>
          <p:nvPr/>
        </p:nvSpPr>
        <p:spPr>
          <a:xfrm>
            <a:off x="5717536" y="1618645"/>
            <a:ext cx="1265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QA" sz="2800" b="1" dirty="0">
                <a:solidFill>
                  <a:srgbClr val="FF0000"/>
                </a:solidFill>
              </a:rPr>
              <a:t>Stage 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96A2EA-01B1-E64F-8E93-7B2738648E43}"/>
              </a:ext>
            </a:extLst>
          </p:cNvPr>
          <p:cNvSpPr/>
          <p:nvPr/>
        </p:nvSpPr>
        <p:spPr>
          <a:xfrm>
            <a:off x="75414" y="1527717"/>
            <a:ext cx="3991741" cy="506188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A07E4B08-7160-C449-91EB-31C0AF3134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1027154"/>
              </p:ext>
            </p:extLst>
          </p:nvPr>
        </p:nvGraphicFramePr>
        <p:xfrm>
          <a:off x="8021072" y="1722431"/>
          <a:ext cx="3965698" cy="52132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930C4F6-ECAA-F943-AB5E-17D928CF8BC2}"/>
              </a:ext>
            </a:extLst>
          </p:cNvPr>
          <p:cNvSpPr txBox="1"/>
          <p:nvPr/>
        </p:nvSpPr>
        <p:spPr>
          <a:xfrm>
            <a:off x="9671453" y="1618645"/>
            <a:ext cx="1265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QA" sz="2800" b="1" dirty="0">
                <a:solidFill>
                  <a:srgbClr val="FFC000"/>
                </a:solidFill>
              </a:rPr>
              <a:t>Stage 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7A3073-B8B7-2745-AA0B-996236186A21}"/>
              </a:ext>
            </a:extLst>
          </p:cNvPr>
          <p:cNvSpPr/>
          <p:nvPr/>
        </p:nvSpPr>
        <p:spPr>
          <a:xfrm>
            <a:off x="4067155" y="1650298"/>
            <a:ext cx="3991507" cy="494862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45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A0791-ADAD-4C1E-9719-EB0AB9010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Concluding Remarks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2ECE1-44AB-4459-B30E-079D89EB8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We proposed a comprehensive experimental approach to understand the correlation between the different stages of end-to-end IR systems</a:t>
            </a:r>
          </a:p>
          <a:p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We observed that optimizing parameters in </a:t>
            </a:r>
            <a:r>
              <a:rPr lang="en-US" b="1" dirty="0">
                <a:solidFill>
                  <a:srgbClr val="00B0F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Stage 1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b="1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Stage 2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 without </a:t>
            </a:r>
            <a:r>
              <a:rPr lang="en-US">
                <a:latin typeface="Calibri" panose="020F0502020204030204" pitchFamily="34" charset="0"/>
                <a:cs typeface="Times New Roman" panose="02020603050405020304" pitchFamily="18" charset="0"/>
              </a:rPr>
              <a:t>considering the 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impact on </a:t>
            </a:r>
            <a:r>
              <a:rPr lang="en-US" b="1" dirty="0">
                <a:solidFill>
                  <a:srgbClr val="FFC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Stage </a:t>
            </a:r>
            <a:r>
              <a:rPr lang="en-US" b="1">
                <a:solidFill>
                  <a:srgbClr val="FFC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>
                <a:latin typeface="Calibri" panose="020F0502020204030204" pitchFamily="34" charset="0"/>
                <a:cs typeface="Times New Roman" panose="02020603050405020304" pitchFamily="18" charset="0"/>
              </a:rPr>
              <a:t> results 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in sub-optimal effectiveness</a:t>
            </a:r>
            <a:endParaRPr lang="en-US" dirty="0"/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We identified and recommended optimal configuration parameters and machine learning models that highly improve end-to-end effectiveness in IR systems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CBFA96-0D39-49BB-9918-F4D25BCEF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476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18258-41F0-41CC-B397-330BE41D95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Thank you!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0915A4-48E6-4504-B4C1-19B9E7E36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81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D66B6-DE53-462D-902E-2AD30B997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857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The Three Stages Revealed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7EF9C57-FFE0-45C2-A3E7-BD614561A655}"/>
              </a:ext>
            </a:extLst>
          </p:cNvPr>
          <p:cNvSpPr/>
          <p:nvPr/>
        </p:nvSpPr>
        <p:spPr>
          <a:xfrm>
            <a:off x="10689203" y="4379449"/>
            <a:ext cx="287377" cy="2209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: Rounded Corners 5">
            <a:extLst>
              <a:ext uri="{FF2B5EF4-FFF2-40B4-BE49-F238E27FC236}">
                <a16:creationId xmlns:a16="http://schemas.microsoft.com/office/drawing/2014/main" id="{996F5BFE-3EF2-4A1A-B660-2E0CF453800D}"/>
              </a:ext>
            </a:extLst>
          </p:cNvPr>
          <p:cNvSpPr/>
          <p:nvPr/>
        </p:nvSpPr>
        <p:spPr>
          <a:xfrm>
            <a:off x="2278751" y="5323738"/>
            <a:ext cx="1781025" cy="111614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Inverted Index</a:t>
            </a:r>
          </a:p>
        </p:txBody>
      </p:sp>
      <p:sp>
        <p:nvSpPr>
          <p:cNvPr id="75" name="Rectangle: Rounded Corners 7">
            <a:extLst>
              <a:ext uri="{FF2B5EF4-FFF2-40B4-BE49-F238E27FC236}">
                <a16:creationId xmlns:a16="http://schemas.microsoft.com/office/drawing/2014/main" id="{4877E90A-97A6-4C5B-AF97-7055C9E516E2}"/>
              </a:ext>
            </a:extLst>
          </p:cNvPr>
          <p:cNvSpPr/>
          <p:nvPr/>
        </p:nvSpPr>
        <p:spPr>
          <a:xfrm>
            <a:off x="2302215" y="3671449"/>
            <a:ext cx="1781025" cy="922875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Retrieval Strategy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9EC8D05E-8E7B-4587-9D3B-95F395236B3F}"/>
              </a:ext>
            </a:extLst>
          </p:cNvPr>
          <p:cNvSpPr/>
          <p:nvPr/>
        </p:nvSpPr>
        <p:spPr>
          <a:xfrm>
            <a:off x="339550" y="3711118"/>
            <a:ext cx="1246951" cy="853850"/>
          </a:xfrm>
          <a:prstGeom prst="ellipse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User Query</a:t>
            </a:r>
          </a:p>
        </p:txBody>
      </p:sp>
      <p:sp>
        <p:nvSpPr>
          <p:cNvPr id="77" name="Arrow: Right 13">
            <a:extLst>
              <a:ext uri="{FF2B5EF4-FFF2-40B4-BE49-F238E27FC236}">
                <a16:creationId xmlns:a16="http://schemas.microsoft.com/office/drawing/2014/main" id="{4B3D6CDE-6E7D-4C0B-817C-683A4F89968A}"/>
              </a:ext>
            </a:extLst>
          </p:cNvPr>
          <p:cNvSpPr/>
          <p:nvPr/>
        </p:nvSpPr>
        <p:spPr>
          <a:xfrm>
            <a:off x="1810832" y="3868718"/>
            <a:ext cx="393701" cy="46943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8" name="Arrow: Right 14">
            <a:extLst>
              <a:ext uri="{FF2B5EF4-FFF2-40B4-BE49-F238E27FC236}">
                <a16:creationId xmlns:a16="http://schemas.microsoft.com/office/drawing/2014/main" id="{5A2EAB34-3DF8-4606-9046-5F39299F8F5C}"/>
              </a:ext>
            </a:extLst>
          </p:cNvPr>
          <p:cNvSpPr/>
          <p:nvPr/>
        </p:nvSpPr>
        <p:spPr>
          <a:xfrm rot="16200000">
            <a:off x="2930508" y="4763994"/>
            <a:ext cx="524439" cy="41959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: Rounded Corners 15">
            <a:extLst>
              <a:ext uri="{FF2B5EF4-FFF2-40B4-BE49-F238E27FC236}">
                <a16:creationId xmlns:a16="http://schemas.microsoft.com/office/drawing/2014/main" id="{5538D7A9-E3C2-4B42-9A10-655B31D16BB0}"/>
              </a:ext>
            </a:extLst>
          </p:cNvPr>
          <p:cNvSpPr/>
          <p:nvPr/>
        </p:nvSpPr>
        <p:spPr>
          <a:xfrm>
            <a:off x="4943597" y="3383099"/>
            <a:ext cx="1949872" cy="1498811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Top K Documents </a:t>
            </a:r>
          </a:p>
        </p:txBody>
      </p:sp>
      <p:sp>
        <p:nvSpPr>
          <p:cNvPr id="80" name="Arrow: Right 16">
            <a:extLst>
              <a:ext uri="{FF2B5EF4-FFF2-40B4-BE49-F238E27FC236}">
                <a16:creationId xmlns:a16="http://schemas.microsoft.com/office/drawing/2014/main" id="{482327B9-ABAC-4021-8850-8F495C50F90D}"/>
              </a:ext>
            </a:extLst>
          </p:cNvPr>
          <p:cNvSpPr/>
          <p:nvPr/>
        </p:nvSpPr>
        <p:spPr>
          <a:xfrm>
            <a:off x="4231360" y="3904249"/>
            <a:ext cx="418903" cy="46943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5">
            <a:extLst>
              <a:ext uri="{FF2B5EF4-FFF2-40B4-BE49-F238E27FC236}">
                <a16:creationId xmlns:a16="http://schemas.microsoft.com/office/drawing/2014/main" id="{4234B0E0-80CB-4338-9260-4DFF4AA9C8DA}"/>
              </a:ext>
            </a:extLst>
          </p:cNvPr>
          <p:cNvSpPr/>
          <p:nvPr/>
        </p:nvSpPr>
        <p:spPr>
          <a:xfrm>
            <a:off x="4816055" y="3287546"/>
            <a:ext cx="2213596" cy="1692580"/>
          </a:xfrm>
          <a:prstGeom prst="roundRect">
            <a:avLst/>
          </a:prstGeom>
          <a:noFill/>
          <a:ln w="28575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5C8C43C-4F59-44BB-86BB-87DC9730E11C}"/>
              </a:ext>
            </a:extLst>
          </p:cNvPr>
          <p:cNvSpPr txBox="1"/>
          <p:nvPr/>
        </p:nvSpPr>
        <p:spPr>
          <a:xfrm>
            <a:off x="4916689" y="5084523"/>
            <a:ext cx="20036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Stage 1 Output</a:t>
            </a:r>
          </a:p>
          <a:p>
            <a:pPr algn="ctr"/>
            <a:r>
              <a:rPr lang="en-US" b="1" dirty="0"/>
              <a:t>(Few Thousand docs, e.g., </a:t>
            </a:r>
            <a:r>
              <a:rPr lang="en-US" b="1" i="1" dirty="0"/>
              <a:t>K</a:t>
            </a:r>
            <a:r>
              <a:rPr lang="en-US" b="1" dirty="0"/>
              <a:t>=2000)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F90B91F1-8DE4-4980-AF07-B72B50AB93F0}"/>
              </a:ext>
            </a:extLst>
          </p:cNvPr>
          <p:cNvSpPr/>
          <p:nvPr/>
        </p:nvSpPr>
        <p:spPr>
          <a:xfrm>
            <a:off x="208834" y="3597961"/>
            <a:ext cx="1508384" cy="1058953"/>
          </a:xfrm>
          <a:prstGeom prst="ellipse">
            <a:avLst/>
          </a:prstGeom>
          <a:noFill/>
          <a:ln w="19050">
            <a:solidFill>
              <a:srgbClr val="00B0F0"/>
            </a:solidFill>
            <a:prstDash val="lg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2D89E66-0451-449B-8714-4DE5398A7082}"/>
              </a:ext>
            </a:extLst>
          </p:cNvPr>
          <p:cNvSpPr txBox="1"/>
          <p:nvPr/>
        </p:nvSpPr>
        <p:spPr>
          <a:xfrm>
            <a:off x="346246" y="4794780"/>
            <a:ext cx="1265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Input</a:t>
            </a:r>
          </a:p>
        </p:txBody>
      </p:sp>
      <p:sp>
        <p:nvSpPr>
          <p:cNvPr id="85" name="Rectangle: Rounded Corners 6">
            <a:extLst>
              <a:ext uri="{FF2B5EF4-FFF2-40B4-BE49-F238E27FC236}">
                <a16:creationId xmlns:a16="http://schemas.microsoft.com/office/drawing/2014/main" id="{57F35D01-FE35-43F0-AAB4-E17BB8B8B94B}"/>
              </a:ext>
            </a:extLst>
          </p:cNvPr>
          <p:cNvSpPr/>
          <p:nvPr/>
        </p:nvSpPr>
        <p:spPr>
          <a:xfrm>
            <a:off x="7808723" y="3699601"/>
            <a:ext cx="1490439" cy="878726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Feature Extractor</a:t>
            </a:r>
          </a:p>
        </p:txBody>
      </p:sp>
      <p:sp>
        <p:nvSpPr>
          <p:cNvPr id="86" name="Rectangle: Rounded Corners 7">
            <a:extLst>
              <a:ext uri="{FF2B5EF4-FFF2-40B4-BE49-F238E27FC236}">
                <a16:creationId xmlns:a16="http://schemas.microsoft.com/office/drawing/2014/main" id="{F79DD588-C269-41EE-8F25-4A14E39AEF40}"/>
              </a:ext>
            </a:extLst>
          </p:cNvPr>
          <p:cNvSpPr/>
          <p:nvPr/>
        </p:nvSpPr>
        <p:spPr>
          <a:xfrm>
            <a:off x="7873707" y="5138173"/>
            <a:ext cx="1490439" cy="1304406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en-US" b="1" dirty="0"/>
              <a:t>Document Feature Repository</a:t>
            </a:r>
          </a:p>
        </p:txBody>
      </p:sp>
      <p:sp>
        <p:nvSpPr>
          <p:cNvPr id="87" name="Rectangle: Rounded Corners 8">
            <a:extLst>
              <a:ext uri="{FF2B5EF4-FFF2-40B4-BE49-F238E27FC236}">
                <a16:creationId xmlns:a16="http://schemas.microsoft.com/office/drawing/2014/main" id="{4A38750F-480A-4391-A320-97736E310012}"/>
              </a:ext>
            </a:extLst>
          </p:cNvPr>
          <p:cNvSpPr/>
          <p:nvPr/>
        </p:nvSpPr>
        <p:spPr>
          <a:xfrm>
            <a:off x="10007602" y="3292737"/>
            <a:ext cx="1490437" cy="1550688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Feature Vectors of Top K Documents</a:t>
            </a:r>
          </a:p>
        </p:txBody>
      </p:sp>
      <p:sp>
        <p:nvSpPr>
          <p:cNvPr id="88" name="Rounded Rectangle 5">
            <a:extLst>
              <a:ext uri="{FF2B5EF4-FFF2-40B4-BE49-F238E27FC236}">
                <a16:creationId xmlns:a16="http://schemas.microsoft.com/office/drawing/2014/main" id="{306B3083-76EA-4A93-A785-5BCA7ADAD8FD}"/>
              </a:ext>
            </a:extLst>
          </p:cNvPr>
          <p:cNvSpPr/>
          <p:nvPr/>
        </p:nvSpPr>
        <p:spPr>
          <a:xfrm>
            <a:off x="9923237" y="3192556"/>
            <a:ext cx="1659167" cy="1745821"/>
          </a:xfrm>
          <a:prstGeom prst="round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A19BC2AA-90B0-4A8F-A6E7-A76E1789F984}"/>
              </a:ext>
            </a:extLst>
          </p:cNvPr>
          <p:cNvSpPr txBox="1"/>
          <p:nvPr/>
        </p:nvSpPr>
        <p:spPr>
          <a:xfrm>
            <a:off x="9923237" y="5018684"/>
            <a:ext cx="1659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Stage 2 Output</a:t>
            </a:r>
          </a:p>
        </p:txBody>
      </p:sp>
      <p:sp>
        <p:nvSpPr>
          <p:cNvPr id="90" name="Arrow: Right 14">
            <a:extLst>
              <a:ext uri="{FF2B5EF4-FFF2-40B4-BE49-F238E27FC236}">
                <a16:creationId xmlns:a16="http://schemas.microsoft.com/office/drawing/2014/main" id="{5BE5DF0D-9DBB-44DF-92FF-D0E60783279A}"/>
              </a:ext>
            </a:extLst>
          </p:cNvPr>
          <p:cNvSpPr/>
          <p:nvPr/>
        </p:nvSpPr>
        <p:spPr>
          <a:xfrm rot="16200000">
            <a:off x="8333712" y="4646215"/>
            <a:ext cx="440460" cy="41959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1" name="Arrow: Right 15">
            <a:extLst>
              <a:ext uri="{FF2B5EF4-FFF2-40B4-BE49-F238E27FC236}">
                <a16:creationId xmlns:a16="http://schemas.microsoft.com/office/drawing/2014/main" id="{0DF9B6F6-C2F2-4C4F-8762-D37D47E169D5}"/>
              </a:ext>
            </a:extLst>
          </p:cNvPr>
          <p:cNvSpPr/>
          <p:nvPr/>
        </p:nvSpPr>
        <p:spPr>
          <a:xfrm>
            <a:off x="9436523" y="3928719"/>
            <a:ext cx="393701" cy="46943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2" name="Rectangle: Rounded Corners 6">
            <a:extLst>
              <a:ext uri="{FF2B5EF4-FFF2-40B4-BE49-F238E27FC236}">
                <a16:creationId xmlns:a16="http://schemas.microsoft.com/office/drawing/2014/main" id="{011A43E7-0C20-409F-82A0-E5158BD05EF3}"/>
              </a:ext>
            </a:extLst>
          </p:cNvPr>
          <p:cNvSpPr/>
          <p:nvPr/>
        </p:nvSpPr>
        <p:spPr>
          <a:xfrm>
            <a:off x="7160687" y="1507803"/>
            <a:ext cx="4627453" cy="954337"/>
          </a:xfrm>
          <a:prstGeom prst="round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Trained Machine Learning Model</a:t>
            </a:r>
          </a:p>
        </p:txBody>
      </p:sp>
      <p:sp>
        <p:nvSpPr>
          <p:cNvPr id="93" name="Rectangle: Rounded Corners 8">
            <a:extLst>
              <a:ext uri="{FF2B5EF4-FFF2-40B4-BE49-F238E27FC236}">
                <a16:creationId xmlns:a16="http://schemas.microsoft.com/office/drawing/2014/main" id="{1B2E97DD-4F87-46C7-A78C-6A835BE229EE}"/>
              </a:ext>
            </a:extLst>
          </p:cNvPr>
          <p:cNvSpPr/>
          <p:nvPr/>
        </p:nvSpPr>
        <p:spPr>
          <a:xfrm>
            <a:off x="3148394" y="1498795"/>
            <a:ext cx="1817598" cy="98076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Top K Documents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Re-ranked</a:t>
            </a:r>
          </a:p>
        </p:txBody>
      </p:sp>
      <p:sp>
        <p:nvSpPr>
          <p:cNvPr id="94" name="Arrow: Right 10">
            <a:extLst>
              <a:ext uri="{FF2B5EF4-FFF2-40B4-BE49-F238E27FC236}">
                <a16:creationId xmlns:a16="http://schemas.microsoft.com/office/drawing/2014/main" id="{5C0B2820-F509-436D-B8EF-3CE1B4AC445C}"/>
              </a:ext>
            </a:extLst>
          </p:cNvPr>
          <p:cNvSpPr/>
          <p:nvPr/>
        </p:nvSpPr>
        <p:spPr>
          <a:xfrm rot="10800000">
            <a:off x="5301274" y="1722900"/>
            <a:ext cx="1531131" cy="489248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5" name="Rounded Rectangle 5">
            <a:extLst>
              <a:ext uri="{FF2B5EF4-FFF2-40B4-BE49-F238E27FC236}">
                <a16:creationId xmlns:a16="http://schemas.microsoft.com/office/drawing/2014/main" id="{147B59EF-0191-48B8-B6E4-8FCB580B3031}"/>
              </a:ext>
            </a:extLst>
          </p:cNvPr>
          <p:cNvSpPr/>
          <p:nvPr/>
        </p:nvSpPr>
        <p:spPr>
          <a:xfrm>
            <a:off x="3002201" y="1424176"/>
            <a:ext cx="2109984" cy="1138107"/>
          </a:xfrm>
          <a:prstGeom prst="roundRect">
            <a:avLst/>
          </a:prstGeom>
          <a:noFill/>
          <a:ln w="28575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891CD91-1F62-482E-88DF-C07823B8B69C}"/>
              </a:ext>
            </a:extLst>
          </p:cNvPr>
          <p:cNvSpPr txBox="1"/>
          <p:nvPr/>
        </p:nvSpPr>
        <p:spPr>
          <a:xfrm>
            <a:off x="-490149" y="2535145"/>
            <a:ext cx="2938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(Top 10-50 docs)</a:t>
            </a:r>
          </a:p>
        </p:txBody>
      </p:sp>
      <p:sp>
        <p:nvSpPr>
          <p:cNvPr id="97" name="Arrow: Right 16">
            <a:extLst>
              <a:ext uri="{FF2B5EF4-FFF2-40B4-BE49-F238E27FC236}">
                <a16:creationId xmlns:a16="http://schemas.microsoft.com/office/drawing/2014/main" id="{4B38CA98-56FA-4D02-9C1C-D26ADAA6A01B}"/>
              </a:ext>
            </a:extLst>
          </p:cNvPr>
          <p:cNvSpPr/>
          <p:nvPr/>
        </p:nvSpPr>
        <p:spPr>
          <a:xfrm>
            <a:off x="7216880" y="3928719"/>
            <a:ext cx="418903" cy="46943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Arrow: Right 14">
            <a:extLst>
              <a:ext uri="{FF2B5EF4-FFF2-40B4-BE49-F238E27FC236}">
                <a16:creationId xmlns:a16="http://schemas.microsoft.com/office/drawing/2014/main" id="{276C5B93-201C-41BB-A127-484BB3E41718}"/>
              </a:ext>
            </a:extLst>
          </p:cNvPr>
          <p:cNvSpPr/>
          <p:nvPr/>
        </p:nvSpPr>
        <p:spPr>
          <a:xfrm rot="16200000">
            <a:off x="10530198" y="2679828"/>
            <a:ext cx="445245" cy="419596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9" name="Arrow: Right 10">
            <a:extLst>
              <a:ext uri="{FF2B5EF4-FFF2-40B4-BE49-F238E27FC236}">
                <a16:creationId xmlns:a16="http://schemas.microsoft.com/office/drawing/2014/main" id="{2DA2CFC0-A274-4A89-92F8-889BEBEC1918}"/>
              </a:ext>
            </a:extLst>
          </p:cNvPr>
          <p:cNvSpPr/>
          <p:nvPr/>
        </p:nvSpPr>
        <p:spPr>
          <a:xfrm rot="10800000">
            <a:off x="1865635" y="1754460"/>
            <a:ext cx="983709" cy="469431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856A8C2C-C070-4767-BE3E-D969DFAC8F70}"/>
              </a:ext>
            </a:extLst>
          </p:cNvPr>
          <p:cNvSpPr/>
          <p:nvPr/>
        </p:nvSpPr>
        <p:spPr>
          <a:xfrm>
            <a:off x="269721" y="1473484"/>
            <a:ext cx="1508384" cy="1058953"/>
          </a:xfrm>
          <a:prstGeom prst="ellipse">
            <a:avLst/>
          </a:prstGeom>
          <a:noFill/>
          <a:ln w="19050">
            <a:solidFill>
              <a:schemeClr val="tx1"/>
            </a:solidFill>
            <a:prstDash val="lg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D48479EE-A54C-4C64-A11B-7FBC71E5A7AA}"/>
              </a:ext>
            </a:extLst>
          </p:cNvPr>
          <p:cNvSpPr/>
          <p:nvPr/>
        </p:nvSpPr>
        <p:spPr>
          <a:xfrm>
            <a:off x="398052" y="1575272"/>
            <a:ext cx="1246951" cy="85385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User Output</a:t>
            </a:r>
          </a:p>
        </p:txBody>
      </p:sp>
      <p:sp>
        <p:nvSpPr>
          <p:cNvPr id="103" name="Slide Number Placeholder 102">
            <a:extLst>
              <a:ext uri="{FF2B5EF4-FFF2-40B4-BE49-F238E27FC236}">
                <a16:creationId xmlns:a16="http://schemas.microsoft.com/office/drawing/2014/main" id="{F4F0C718-CA7D-4A52-A933-6167E759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6366"/>
            <a:ext cx="2743200" cy="365125"/>
          </a:xfrm>
        </p:spPr>
        <p:txBody>
          <a:bodyPr/>
          <a:lstStyle/>
          <a:p>
            <a:fld id="{BA393DEF-FF7A-407C-8245-3F556A0180CD}" type="slidenum">
              <a:rPr lang="en-US" smtClean="0"/>
              <a:t>4</a:t>
            </a:fld>
            <a:endParaRPr lang="en-US"/>
          </a:p>
        </p:txBody>
      </p:sp>
      <p:sp>
        <p:nvSpPr>
          <p:cNvPr id="3" name="Right Bracket 2">
            <a:extLst>
              <a:ext uri="{FF2B5EF4-FFF2-40B4-BE49-F238E27FC236}">
                <a16:creationId xmlns:a16="http://schemas.microsoft.com/office/drawing/2014/main" id="{1DA95EC2-8BCE-A446-89C3-ED079F143668}"/>
              </a:ext>
            </a:extLst>
          </p:cNvPr>
          <p:cNvSpPr/>
          <p:nvPr/>
        </p:nvSpPr>
        <p:spPr>
          <a:xfrm rot="5400000">
            <a:off x="3495892" y="2791761"/>
            <a:ext cx="343986" cy="7097990"/>
          </a:xfrm>
          <a:prstGeom prst="rightBracket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Q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60A018-B670-384C-83D5-C211B3919DEA}"/>
              </a:ext>
            </a:extLst>
          </p:cNvPr>
          <p:cNvSpPr txBox="1"/>
          <p:nvPr/>
        </p:nvSpPr>
        <p:spPr>
          <a:xfrm>
            <a:off x="3002201" y="6430999"/>
            <a:ext cx="1109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QA" sz="2400" b="1" dirty="0">
                <a:solidFill>
                  <a:srgbClr val="00B0F0"/>
                </a:solidFill>
              </a:rPr>
              <a:t>Stage 1</a:t>
            </a:r>
          </a:p>
        </p:txBody>
      </p:sp>
      <p:sp>
        <p:nvSpPr>
          <p:cNvPr id="35" name="Right Bracket 34">
            <a:extLst>
              <a:ext uri="{FF2B5EF4-FFF2-40B4-BE49-F238E27FC236}">
                <a16:creationId xmlns:a16="http://schemas.microsoft.com/office/drawing/2014/main" id="{C6956629-5E43-8D4E-A40F-E2C51870A853}"/>
              </a:ext>
            </a:extLst>
          </p:cNvPr>
          <p:cNvSpPr/>
          <p:nvPr/>
        </p:nvSpPr>
        <p:spPr>
          <a:xfrm rot="5400000">
            <a:off x="9342037" y="4266398"/>
            <a:ext cx="343986" cy="4136747"/>
          </a:xfrm>
          <a:prstGeom prst="rightBracket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QA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709A344-A95B-2F4C-AFF7-028999D6D889}"/>
              </a:ext>
            </a:extLst>
          </p:cNvPr>
          <p:cNvSpPr txBox="1"/>
          <p:nvPr/>
        </p:nvSpPr>
        <p:spPr>
          <a:xfrm>
            <a:off x="8959198" y="6427876"/>
            <a:ext cx="1109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QA" sz="2400" b="1" dirty="0">
                <a:solidFill>
                  <a:srgbClr val="FF0000"/>
                </a:solidFill>
              </a:rPr>
              <a:t>Stage 2</a:t>
            </a:r>
          </a:p>
        </p:txBody>
      </p:sp>
      <p:sp>
        <p:nvSpPr>
          <p:cNvPr id="37" name="Right Bracket 36">
            <a:extLst>
              <a:ext uri="{FF2B5EF4-FFF2-40B4-BE49-F238E27FC236}">
                <a16:creationId xmlns:a16="http://schemas.microsoft.com/office/drawing/2014/main" id="{FB1171D0-2064-5447-893C-8D9D76A261CC}"/>
              </a:ext>
            </a:extLst>
          </p:cNvPr>
          <p:cNvSpPr/>
          <p:nvPr/>
        </p:nvSpPr>
        <p:spPr>
          <a:xfrm rot="5400000">
            <a:off x="7218189" y="-2005438"/>
            <a:ext cx="343986" cy="8938796"/>
          </a:xfrm>
          <a:prstGeom prst="rightBracket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QA">
              <a:solidFill>
                <a:srgbClr val="FFC00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30A453-822F-1847-AF48-B0741269DAB6}"/>
              </a:ext>
            </a:extLst>
          </p:cNvPr>
          <p:cNvSpPr txBox="1"/>
          <p:nvPr/>
        </p:nvSpPr>
        <p:spPr>
          <a:xfrm>
            <a:off x="6271275" y="2567459"/>
            <a:ext cx="1109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QA" sz="2400" b="1" dirty="0">
                <a:solidFill>
                  <a:srgbClr val="FFC000"/>
                </a:solidFill>
              </a:rPr>
              <a:t>Stage 3</a:t>
            </a:r>
          </a:p>
        </p:txBody>
      </p:sp>
    </p:spTree>
    <p:extLst>
      <p:ext uri="{BB962C8B-B14F-4D97-AF65-F5344CB8AC3E}">
        <p14:creationId xmlns:p14="http://schemas.microsoft.com/office/powerpoint/2010/main" val="303850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/>
      <p:bldP spid="83" grpId="0" animBg="1"/>
      <p:bldP spid="84" grpId="0"/>
      <p:bldP spid="85" grpId="0" animBg="1"/>
      <p:bldP spid="86" grpId="0" animBg="1"/>
      <p:bldP spid="87" grpId="0" animBg="1"/>
      <p:bldP spid="88" grpId="0" animBg="1"/>
      <p:bldP spid="89" grpId="0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/>
      <p:bldP spid="97" grpId="0" animBg="1"/>
      <p:bldP spid="98" grpId="0" animBg="1"/>
      <p:bldP spid="99" grpId="0" animBg="1"/>
      <p:bldP spid="100" grpId="0" animBg="1"/>
      <p:bldP spid="101" grpId="0" animBg="1"/>
      <p:bldP spid="3" grpId="0" animBg="1"/>
      <p:bldP spid="4" grpId="0"/>
      <p:bldP spid="35" grpId="0" animBg="1"/>
      <p:bldP spid="36" grpId="0"/>
      <p:bldP spid="37" grpId="0" animBg="1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93505-17EE-4CE9-B6CE-47417049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9266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The Problem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3FF450-561A-4154-A068-FD18C7E8009E}"/>
              </a:ext>
            </a:extLst>
          </p:cNvPr>
          <p:cNvSpPr/>
          <p:nvPr/>
        </p:nvSpPr>
        <p:spPr>
          <a:xfrm>
            <a:off x="838200" y="1516289"/>
            <a:ext cx="1051560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Machine learning algorithms (in </a:t>
            </a:r>
            <a:r>
              <a:rPr lang="en-US" sz="2800" b="1" dirty="0">
                <a:solidFill>
                  <a:srgbClr val="FFC000"/>
                </a:solidFill>
              </a:rPr>
              <a:t>Stage 3</a:t>
            </a:r>
            <a:r>
              <a:rPr lang="en-US" sz="2800" dirty="0"/>
              <a:t>) were developed in obliviousness to the configurations of the first two stages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End-to-end effectiveness and efficiency could be impacted by the following configuration parameters: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B0F0"/>
                </a:solidFill>
              </a:rPr>
              <a:t>Stage 1</a:t>
            </a:r>
            <a:r>
              <a:rPr lang="en-US" sz="2400" dirty="0"/>
              <a:t>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/>
              <a:t>Retrieval strategy used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/>
              <a:t>Number of documents retrieved (i.e., </a:t>
            </a:r>
            <a:r>
              <a:rPr lang="en-US" sz="2400" i="1" dirty="0"/>
              <a:t>K</a:t>
            </a:r>
            <a:r>
              <a:rPr lang="en-US" sz="2400" dirty="0"/>
              <a:t>)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/>
              <a:t>Number of relevant documents (i.e., </a:t>
            </a:r>
            <a:r>
              <a:rPr lang="en-US" sz="2400" i="1" dirty="0"/>
              <a:t>Recall</a:t>
            </a:r>
            <a:r>
              <a:rPr lang="en-US" sz="2400" dirty="0"/>
              <a:t>)</a:t>
            </a:r>
            <a:endParaRPr lang="en-US" sz="2400" b="1" dirty="0">
              <a:solidFill>
                <a:srgbClr val="FF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FF0000"/>
                </a:solidFill>
              </a:rPr>
              <a:t>Stage 2</a:t>
            </a:r>
            <a:r>
              <a:rPr lang="en-US" sz="2400" dirty="0"/>
              <a:t>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/>
              <a:t>Number of features extracted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/>
              <a:t>Types of features extracted</a:t>
            </a:r>
            <a:endParaRPr lang="en-US" sz="2800" dirty="0"/>
          </a:p>
        </p:txBody>
      </p:sp>
      <p:pic>
        <p:nvPicPr>
          <p:cNvPr id="6" name="Picture 4" descr="Image result for problem">
            <a:extLst>
              <a:ext uri="{FF2B5EF4-FFF2-40B4-BE49-F238E27FC236}">
                <a16:creationId xmlns:a16="http://schemas.microsoft.com/office/drawing/2014/main" id="{43EFA937-C3AB-445D-ABE5-32F2901EE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4176" y="3819539"/>
            <a:ext cx="3344862" cy="2528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33C5C-F85F-4564-9EB1-CE5EFEF44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7F3F-C300-4776-AF02-48EA406FB46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52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E3DBB-57E8-4D9F-8E33-D0961EE8C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Do We Need to Address this Problem?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80EC97-147C-456D-B793-4A313DF4EC8E}"/>
              </a:ext>
            </a:extLst>
          </p:cNvPr>
          <p:cNvSpPr/>
          <p:nvPr/>
        </p:nvSpPr>
        <p:spPr>
          <a:xfrm>
            <a:off x="838200" y="1661244"/>
            <a:ext cx="105156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Optimizing parameters in </a:t>
            </a:r>
            <a:r>
              <a:rPr lang="en-US" sz="2800" b="1" dirty="0">
                <a:solidFill>
                  <a:srgbClr val="00B0F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Stage 1</a:t>
            </a:r>
            <a:r>
              <a:rPr 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2800" b="1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Stage 2</a:t>
            </a:r>
            <a:r>
              <a:rPr 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 without considering their impact on </a:t>
            </a:r>
            <a:r>
              <a:rPr lang="en-US" sz="2800" b="1" dirty="0">
                <a:solidFill>
                  <a:srgbClr val="FFC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Stage 3</a:t>
            </a:r>
            <a:r>
              <a:rPr 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 may not result in optimal performance </a:t>
            </a:r>
          </a:p>
          <a:p>
            <a:endParaRPr lang="en-US" sz="2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Calibri" panose="020F0502020204030204" pitchFamily="34" charset="0"/>
                <a:cs typeface="Times New Roman" panose="02020603050405020304" pitchFamily="18" charset="0"/>
              </a:rPr>
              <a:t>Our thesis</a:t>
            </a:r>
            <a:r>
              <a:rPr 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Understanding and leveraging the performance correlation between the three stages can help in improving the end-to-end effectiveness of IR systems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We propose achieving this goal via a </a:t>
            </a:r>
            <a:br>
              <a:rPr 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comprehensive experimental approach</a:t>
            </a:r>
            <a:endParaRPr lang="en-US" sz="2800" dirty="0"/>
          </a:p>
        </p:txBody>
      </p:sp>
      <p:pic>
        <p:nvPicPr>
          <p:cNvPr id="4" name="Picture 2" descr="Image result for why?">
            <a:extLst>
              <a:ext uri="{FF2B5EF4-FFF2-40B4-BE49-F238E27FC236}">
                <a16:creationId xmlns:a16="http://schemas.microsoft.com/office/drawing/2014/main" id="{282FE5EB-6413-4F8C-B5CD-EB2430001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139" y="4271298"/>
            <a:ext cx="3225661" cy="2085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9EDB7C-259A-44C2-B271-1E2A53F4D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47F3F-C300-4776-AF02-48EA406FB46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53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12137-3C71-4449-AC82-A942F113E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Experimental Methodology: Testbed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00B39DA-5AFF-4190-B29F-36C917B9F85F}"/>
              </a:ext>
            </a:extLst>
          </p:cNvPr>
          <p:cNvSpPr/>
          <p:nvPr/>
        </p:nvSpPr>
        <p:spPr>
          <a:xfrm>
            <a:off x="779295" y="2050089"/>
            <a:ext cx="2313506" cy="173741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/>
              <a:t>PISA Engine</a:t>
            </a:r>
          </a:p>
          <a:p>
            <a:pPr algn="ctr"/>
            <a:r>
              <a:rPr lang="en-US" sz="2600" b="1" dirty="0"/>
              <a:t>(Stage 1)</a:t>
            </a:r>
          </a:p>
        </p:txBody>
      </p:sp>
      <p:sp>
        <p:nvSpPr>
          <p:cNvPr id="7" name="Rectangle: Rounded Corners 5">
            <a:extLst>
              <a:ext uri="{FF2B5EF4-FFF2-40B4-BE49-F238E27FC236}">
                <a16:creationId xmlns:a16="http://schemas.microsoft.com/office/drawing/2014/main" id="{D059D704-ADD0-475C-8A5B-925A2DECBAB5}"/>
              </a:ext>
            </a:extLst>
          </p:cNvPr>
          <p:cNvSpPr/>
          <p:nvPr/>
        </p:nvSpPr>
        <p:spPr>
          <a:xfrm>
            <a:off x="4821681" y="2050089"/>
            <a:ext cx="2313506" cy="1737417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/>
              <a:t>Tesserae</a:t>
            </a:r>
          </a:p>
          <a:p>
            <a:pPr algn="ctr"/>
            <a:r>
              <a:rPr lang="en-US" sz="2600" b="1" dirty="0"/>
              <a:t>(Stage 2)</a:t>
            </a:r>
          </a:p>
        </p:txBody>
      </p:sp>
      <p:sp>
        <p:nvSpPr>
          <p:cNvPr id="8" name="Rectangle: Rounded Corners 5">
            <a:extLst>
              <a:ext uri="{FF2B5EF4-FFF2-40B4-BE49-F238E27FC236}">
                <a16:creationId xmlns:a16="http://schemas.microsoft.com/office/drawing/2014/main" id="{B0952603-5B86-4BFC-AFCA-F0AACEFEDCB4}"/>
              </a:ext>
            </a:extLst>
          </p:cNvPr>
          <p:cNvSpPr/>
          <p:nvPr/>
        </p:nvSpPr>
        <p:spPr>
          <a:xfrm>
            <a:off x="8832661" y="2050089"/>
            <a:ext cx="2313506" cy="1737417"/>
          </a:xfrm>
          <a:prstGeom prst="round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>
                <a:solidFill>
                  <a:schemeClr val="tx1"/>
                </a:solidFill>
              </a:rPr>
              <a:t>Quickrank</a:t>
            </a:r>
          </a:p>
          <a:p>
            <a:pPr algn="ctr"/>
            <a:r>
              <a:rPr lang="en-US" sz="2600" b="1" dirty="0">
                <a:solidFill>
                  <a:schemeClr val="tx1"/>
                </a:solidFill>
              </a:rPr>
              <a:t>(Stage 3)</a:t>
            </a:r>
          </a:p>
        </p:txBody>
      </p:sp>
      <p:sp>
        <p:nvSpPr>
          <p:cNvPr id="10" name="Arrow: Right 14">
            <a:extLst>
              <a:ext uri="{FF2B5EF4-FFF2-40B4-BE49-F238E27FC236}">
                <a16:creationId xmlns:a16="http://schemas.microsoft.com/office/drawing/2014/main" id="{7AFCADA4-3242-4514-857E-6CE6824932F7}"/>
              </a:ext>
            </a:extLst>
          </p:cNvPr>
          <p:cNvSpPr/>
          <p:nvPr/>
        </p:nvSpPr>
        <p:spPr>
          <a:xfrm>
            <a:off x="3533454" y="2648045"/>
            <a:ext cx="836727" cy="54504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812CE3-4811-48F4-BDF9-85906377E707}"/>
              </a:ext>
            </a:extLst>
          </p:cNvPr>
          <p:cNvSpPr txBox="1"/>
          <p:nvPr/>
        </p:nvSpPr>
        <p:spPr>
          <a:xfrm>
            <a:off x="601247" y="3898297"/>
            <a:ext cx="266960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/>
              <a:t>Framework for </a:t>
            </a:r>
            <a:r>
              <a:rPr lang="en-US" sz="2600" b="1" i="1" dirty="0"/>
              <a:t>Candidate Set</a:t>
            </a:r>
          </a:p>
          <a:p>
            <a:pPr algn="ctr"/>
            <a:r>
              <a:rPr lang="en-US" sz="2600" b="1" i="1" dirty="0"/>
              <a:t>Generation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A10F98-F6D3-4FEC-B0B9-85DC7F2D5970}"/>
              </a:ext>
            </a:extLst>
          </p:cNvPr>
          <p:cNvSpPr txBox="1"/>
          <p:nvPr/>
        </p:nvSpPr>
        <p:spPr>
          <a:xfrm>
            <a:off x="4499055" y="3894457"/>
            <a:ext cx="295875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/>
              <a:t>Framework for</a:t>
            </a:r>
          </a:p>
          <a:p>
            <a:pPr algn="ctr"/>
            <a:r>
              <a:rPr lang="en-US" sz="2600" b="1" i="1" dirty="0"/>
              <a:t>Feature Extraction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F1487F-F938-454D-A81A-A8E29739D651}"/>
              </a:ext>
            </a:extLst>
          </p:cNvPr>
          <p:cNvSpPr txBox="1"/>
          <p:nvPr/>
        </p:nvSpPr>
        <p:spPr>
          <a:xfrm>
            <a:off x="8287355" y="3894457"/>
            <a:ext cx="340411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/>
              <a:t>Framework for</a:t>
            </a:r>
          </a:p>
          <a:p>
            <a:pPr algn="ctr"/>
            <a:r>
              <a:rPr lang="en-US" sz="2600" b="1" i="1" dirty="0"/>
              <a:t>Re-ranking Documents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244B907A-C800-4172-BF07-8E24C055AFF4}"/>
              </a:ext>
            </a:extLst>
          </p:cNvPr>
          <p:cNvSpPr/>
          <p:nvPr/>
        </p:nvSpPr>
        <p:spPr>
          <a:xfrm>
            <a:off x="7586687" y="2648045"/>
            <a:ext cx="836727" cy="545044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E072D95-F883-40BE-8844-8D086B0CB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7</a:t>
            </a:fld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D3A2722-5424-AE4B-803B-B8EA84F96E5C}"/>
              </a:ext>
            </a:extLst>
          </p:cNvPr>
          <p:cNvSpPr/>
          <p:nvPr/>
        </p:nvSpPr>
        <p:spPr>
          <a:xfrm>
            <a:off x="531930" y="5385423"/>
            <a:ext cx="11159543" cy="768866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We linked these frameworks together to simulate a representative multi-stage IR system  </a:t>
            </a:r>
          </a:p>
        </p:txBody>
      </p:sp>
    </p:spTree>
    <p:extLst>
      <p:ext uri="{BB962C8B-B14F-4D97-AF65-F5344CB8AC3E}">
        <p14:creationId xmlns:p14="http://schemas.microsoft.com/office/powerpoint/2010/main" val="198926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  <p:bldP spid="11" grpId="0"/>
      <p:bldP spid="12" grpId="0"/>
      <p:bldP spid="13" grpId="0"/>
      <p:bldP spid="15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Methodology: Benchmarks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8F14D-6FB0-4285-961D-58BBBC5C1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use the standard TREC 2013 queries (50 queries) and Clueweb12B document collection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TREC 2013 queries have 3668 </a:t>
            </a:r>
            <a:r>
              <a:rPr lang="en-US" i="1" dirty="0">
                <a:solidFill>
                  <a:srgbClr val="00B050"/>
                </a:solidFill>
              </a:rPr>
              <a:t>judged documents </a:t>
            </a:r>
            <a:r>
              <a:rPr lang="en-US" dirty="0"/>
              <a:t>from the Clueweb12B collection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Judged documents are either relevant (i.e., with labels 1,2,3) or irrelevant (i.e., with label 0) 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A95B9B-3AF3-4084-9071-CEB889901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933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CF8F0-AEC0-4927-BB84-EFDAD7B23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365125"/>
            <a:ext cx="10972799" cy="1325563"/>
          </a:xfrm>
        </p:spPr>
        <p:txBody>
          <a:bodyPr/>
          <a:lstStyle/>
          <a:p>
            <a:pPr algn="ctr"/>
            <a:r>
              <a:rPr lang="en-US" dirty="0"/>
              <a:t>Experimental Methodology: Metrics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8F14D-6FB0-4285-961D-58BBBC5C1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use </a:t>
            </a:r>
            <a:r>
              <a:rPr lang="en-US" b="1" dirty="0"/>
              <a:t>Normalized Discounted Cumulative Gain </a:t>
            </a:r>
            <a:r>
              <a:rPr lang="en-US" dirty="0"/>
              <a:t>(NDCG) to measure the effectiveness of IR systems</a:t>
            </a:r>
          </a:p>
          <a:p>
            <a:pPr lvl="1"/>
            <a:r>
              <a:rPr lang="en-US" dirty="0"/>
              <a:t>NDCG is a standard metric in IR to measure the effectiveness of machine learning models</a:t>
            </a:r>
          </a:p>
          <a:p>
            <a:endParaRPr lang="en-US" dirty="0"/>
          </a:p>
          <a:p>
            <a:r>
              <a:rPr lang="en-US" dirty="0"/>
              <a:t>NDCG@R is calculated using the following formula:</a:t>
            </a: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1FBE4CF7-0080-4EFB-B5E5-A3B5CEB48526}"/>
              </a:ext>
            </a:extLst>
          </p:cNvPr>
          <p:cNvSpPr/>
          <p:nvPr/>
        </p:nvSpPr>
        <p:spPr>
          <a:xfrm>
            <a:off x="6345164" y="4593033"/>
            <a:ext cx="1055914" cy="348696"/>
          </a:xfrm>
          <a:prstGeom prst="leftArrow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D4921782-6BD2-4F16-BCB5-0F97015ED147}"/>
              </a:ext>
            </a:extLst>
          </p:cNvPr>
          <p:cNvSpPr/>
          <p:nvPr/>
        </p:nvSpPr>
        <p:spPr>
          <a:xfrm>
            <a:off x="6345164" y="5079934"/>
            <a:ext cx="1055914" cy="348695"/>
          </a:xfrm>
          <a:prstGeom prst="leftArrow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3AAF93-9244-471D-8265-86E01F8A4E86}"/>
              </a:ext>
            </a:extLst>
          </p:cNvPr>
          <p:cNvSpPr txBox="1"/>
          <p:nvPr/>
        </p:nvSpPr>
        <p:spPr>
          <a:xfrm>
            <a:off x="7180076" y="4505771"/>
            <a:ext cx="30818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Gain function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0F5BC0-3FEC-4413-940C-8BD7891F2497}"/>
              </a:ext>
            </a:extLst>
          </p:cNvPr>
          <p:cNvSpPr txBox="1"/>
          <p:nvPr/>
        </p:nvSpPr>
        <p:spPr>
          <a:xfrm>
            <a:off x="7637593" y="4971559"/>
            <a:ext cx="28181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Discount function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A95B9B-3AF3-4084-9071-CEB889901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93DEF-FF7A-407C-8245-3F556A0180CD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141F4CF-6055-46C7-925C-9593298A1BC2}"/>
                  </a:ext>
                </a:extLst>
              </p:cNvPr>
              <p:cNvSpPr txBox="1"/>
              <p:nvPr/>
            </p:nvSpPr>
            <p:spPr>
              <a:xfrm>
                <a:off x="3110092" y="4542133"/>
                <a:ext cx="3235072" cy="79919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pt-BR" sz="2800" i="1" dirty="0"/>
                  <a:t>DCG</a:t>
                </a:r>
                <a:r>
                  <a:rPr lang="pt-BR" sz="2800" i="1" baseline="-25000" dirty="0"/>
                  <a:t>R</a:t>
                </a:r>
                <a14:m>
                  <m:oMath xmlns:m="http://schemas.openxmlformats.org/officeDocument/2006/math">
                    <m:r>
                      <a:rPr lang="pt-BR" sz="280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pt-BR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BR" sz="280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p>
                      <m:e>
                        <m:f>
                          <m:fPr>
                            <m:ctrlPr>
                              <a:rPr lang="pt-BR" sz="280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  <m:sup>
                                <m:d>
                                  <m:d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𝑟𝑒</m:t>
                                    </m:r>
                                    <m:sSub>
                                      <m:sSubPr>
                                        <m:ctrlP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  <m:t>𝑙</m:t>
                                        </m:r>
                                      </m:e>
                                      <m:sub>
                                        <m: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sup>
                            </m:s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num>
                          <m:den>
                            <m:func>
                              <m:funcPr>
                                <m:ctrlP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2800" b="0" i="0" smtClean="0">
                                        <a:latin typeface="Cambria Math" panose="02040503050406030204" pitchFamily="18" charset="0"/>
                                      </a:rPr>
                                      <m:t>log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fName>
                              <m:e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+1)</m:t>
                                </m:r>
                              </m:e>
                            </m:func>
                          </m:den>
                        </m:f>
                      </m:e>
                    </m:nary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9141F4CF-6055-46C7-925C-9593298A1B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0092" y="4542133"/>
                <a:ext cx="3235072" cy="799193"/>
              </a:xfrm>
              <a:prstGeom prst="rect">
                <a:avLst/>
              </a:prstGeom>
              <a:blipFill>
                <a:blip r:embed="rId2"/>
                <a:stretch>
                  <a:fillRect l="-6591" b="-91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0F21FD3-D472-4FBD-B9DC-6E5AE5F84854}"/>
                  </a:ext>
                </a:extLst>
              </p:cNvPr>
              <p:cNvSpPr txBox="1"/>
              <p:nvPr/>
            </p:nvSpPr>
            <p:spPr>
              <a:xfrm>
                <a:off x="3110092" y="5591622"/>
                <a:ext cx="2161617" cy="68249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𝑛𝐷𝐶𝐺</m:t>
                    </m:r>
                    <m:r>
                      <a:rPr lang="en-US" sz="2800" b="0" i="1" baseline="-25000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sz="2800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𝐷𝐶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num>
                      <m:den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𝐼𝐷𝐶</m:t>
                        </m:r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sub>
                        </m:sSub>
                      </m:den>
                    </m:f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0F21FD3-D472-4FBD-B9DC-6E5AE5F848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0092" y="5591622"/>
                <a:ext cx="2161617" cy="682495"/>
              </a:xfrm>
              <a:prstGeom prst="rect">
                <a:avLst/>
              </a:prstGeom>
              <a:blipFill>
                <a:blip r:embed="rId3"/>
                <a:stretch>
                  <a:fillRect t="-1786" b="-8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5660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  <p:bldP spid="9" grpId="0" animBg="1"/>
      <p:bldP spid="10" grpId="0"/>
      <p:bldP spid="11" grpId="0"/>
      <p:bldP spid="4" grpId="0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11237</TotalTime>
  <Words>1503</Words>
  <Application>Microsoft Office PowerPoint</Application>
  <PresentationFormat>Widescreen</PresentationFormat>
  <Paragraphs>264</Paragraphs>
  <Slides>33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Cambria Math</vt:lpstr>
      <vt:lpstr>Office Theme</vt:lpstr>
      <vt:lpstr>An Experimental Study of  Multi-stage Retrieval Systems </vt:lpstr>
      <vt:lpstr>Information Retrieval</vt:lpstr>
      <vt:lpstr>Two Major Objectives</vt:lpstr>
      <vt:lpstr>The Three Stages Revealed</vt:lpstr>
      <vt:lpstr>The Problem </vt:lpstr>
      <vt:lpstr>Why Do We Need to Address this Problem?</vt:lpstr>
      <vt:lpstr>Experimental Methodology: Testbed</vt:lpstr>
      <vt:lpstr>Experimental Methodology: Benchmarks</vt:lpstr>
      <vt:lpstr>Experimental Methodology: Metrics </vt:lpstr>
      <vt:lpstr>Experimental Studies: Study 1 </vt:lpstr>
      <vt:lpstr>Experimental Studies: Study 1 </vt:lpstr>
      <vt:lpstr>Experimental Studies: Study 1 </vt:lpstr>
      <vt:lpstr>Study 1: Three Key Takeaways</vt:lpstr>
      <vt:lpstr>Experimental Studies: Study 2 </vt:lpstr>
      <vt:lpstr>Experimental Studies: Study 2 </vt:lpstr>
      <vt:lpstr>Experimental Studies: Study 2 </vt:lpstr>
      <vt:lpstr>Experimental Studies: Study 2 </vt:lpstr>
      <vt:lpstr>Experimental Studies: Study 2 </vt:lpstr>
      <vt:lpstr>Study 2: Four Key Takeaways</vt:lpstr>
      <vt:lpstr>Experimental Studies: Study 3 </vt:lpstr>
      <vt:lpstr>Experimental Studies: Study 3 </vt:lpstr>
      <vt:lpstr>Study 3: Four Key Takeaways</vt:lpstr>
      <vt:lpstr>Experimental Studies: Study 4 </vt:lpstr>
      <vt:lpstr>Experimental Studies: Study 4</vt:lpstr>
      <vt:lpstr>Study 4: Three Key Takeaways</vt:lpstr>
      <vt:lpstr>Recommendations</vt:lpstr>
      <vt:lpstr>Recommendations</vt:lpstr>
      <vt:lpstr>Recommendations</vt:lpstr>
      <vt:lpstr>Recommendations</vt:lpstr>
      <vt:lpstr>Recommendations</vt:lpstr>
      <vt:lpstr>Recommendations</vt:lpstr>
      <vt:lpstr>Concluding Remarks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Experimental Study of  Multi-stage Retrieval Systems </dc:title>
  <dc:creator>ansari yusuf</dc:creator>
  <cp:lastModifiedBy>ansari yusuf</cp:lastModifiedBy>
  <cp:revision>101</cp:revision>
  <dcterms:created xsi:type="dcterms:W3CDTF">2020-03-03T13:58:26Z</dcterms:created>
  <dcterms:modified xsi:type="dcterms:W3CDTF">2020-04-27T19:02:35Z</dcterms:modified>
</cp:coreProperties>
</file>